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2"/>
  </p:sldMasterIdLst>
  <p:notesMasterIdLst>
    <p:notesMasterId r:id="rId21"/>
  </p:notesMasterIdLst>
  <p:handoutMasterIdLst>
    <p:handoutMasterId r:id="rId22"/>
  </p:handoutMasterIdLst>
  <p:sldIdLst>
    <p:sldId id="257" r:id="rId3"/>
    <p:sldId id="263" r:id="rId4"/>
    <p:sldId id="1553" r:id="rId5"/>
    <p:sldId id="1555" r:id="rId6"/>
    <p:sldId id="1551" r:id="rId7"/>
    <p:sldId id="1549" r:id="rId8"/>
    <p:sldId id="1550" r:id="rId9"/>
    <p:sldId id="1559" r:id="rId10"/>
    <p:sldId id="1560" r:id="rId11"/>
    <p:sldId id="1552" r:id="rId12"/>
    <p:sldId id="1561" r:id="rId13"/>
    <p:sldId id="1554" r:id="rId14"/>
    <p:sldId id="1556" r:id="rId15"/>
    <p:sldId id="265" r:id="rId16"/>
    <p:sldId id="283" r:id="rId17"/>
    <p:sldId id="279" r:id="rId18"/>
    <p:sldId id="261" r:id="rId19"/>
    <p:sldId id="260" r:id="rId2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1FBED56-7E21-C94D-8049-451270E8C32A}">
          <p14:sldIdLst>
            <p14:sldId id="257"/>
            <p14:sldId id="263"/>
          </p14:sldIdLst>
        </p14:section>
        <p14:section name="spfx" id="{3D9C80B2-EAAE-E24F-83D7-5970E147313E}">
          <p14:sldIdLst>
            <p14:sldId id="1553"/>
            <p14:sldId id="1555"/>
            <p14:sldId id="1551"/>
            <p14:sldId id="1549"/>
            <p14:sldId id="1550"/>
            <p14:sldId id="1559"/>
          </p14:sldIdLst>
        </p14:section>
        <p14:section name="dev-environment" id="{0A9C1980-EB9A-9B4C-A48E-3F16C73E0A25}">
          <p14:sldIdLst>
            <p14:sldId id="1560"/>
            <p14:sldId id="1552"/>
            <p14:sldId id="1561"/>
            <p14:sldId id="1554"/>
            <p14:sldId id="1556"/>
            <p14:sldId id="265"/>
          </p14:sldIdLst>
        </p14:section>
        <p14:section name="outro" id="{E93196B6-EFE2-3242-B776-C77C0FCFFEF1}">
          <p14:sldIdLst>
            <p14:sldId id="283"/>
            <p14:sldId id="279"/>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488" autoAdjust="0"/>
    <p:restoredTop sz="91330" autoAdjust="0"/>
  </p:normalViewPr>
  <p:slideViewPr>
    <p:cSldViewPr snapToGrid="0">
      <p:cViewPr varScale="1">
        <p:scale>
          <a:sx n="76" d="100"/>
          <a:sy n="76" d="100"/>
        </p:scale>
        <p:origin x="930" y="8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p:scale>
          <a:sx n="66" d="100"/>
          <a:sy n="66" d="100"/>
        </p:scale>
        <p:origin x="4290" y="6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SharePoint Framework</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12/1/2019 9:17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SharePoint Framework</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12/1/2019 9:16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12/1/2019 9:16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909857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306543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589787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8952585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12/1/2019 9:16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145976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12/1/2019 9:16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465315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12/1/2019 9:16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510823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12/1/2019 9:16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685519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12/1/2019 9:16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897042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dirty="0"/>
              <a:t>Tahoe/SPS 2001 – ASP Based, Single Box</a:t>
            </a:r>
          </a:p>
          <a:p>
            <a:r>
              <a:rPr lang="en-US" sz="3600"/>
              <a:t>SP  </a:t>
            </a:r>
            <a:r>
              <a:rPr lang="en-US" sz="3600" dirty="0"/>
              <a:t>2003 – Moved to ASP.NET, scale out, enterprise manageability</a:t>
            </a:r>
          </a:p>
          <a:p>
            <a:r>
              <a:rPr lang="en-US" sz="3600" dirty="0"/>
              <a:t>SP  2007 – Added ECM, Publishing, Shared Services</a:t>
            </a:r>
          </a:p>
          <a:p>
            <a:r>
              <a:rPr lang="en-US" sz="3600" dirty="0"/>
              <a:t>SP  2010 – FAST acquisition, search driven portals, scaled up </a:t>
            </a:r>
            <a:r>
              <a:rPr lang="en-US" sz="3600" dirty="0" err="1"/>
              <a:t>doclibs</a:t>
            </a:r>
            <a:endParaRPr lang="en-US" sz="3600" dirty="0"/>
          </a:p>
          <a:p>
            <a:r>
              <a:rPr lang="en-US" sz="3600" dirty="0"/>
              <a:t>SP  2013 – Multitenant, base for our cloud based release</a:t>
            </a:r>
          </a:p>
          <a:p>
            <a:r>
              <a:rPr lang="en-US" sz="3600" dirty="0"/>
              <a:t>SP 2016 – First version migrated back from Cloud</a:t>
            </a:r>
          </a:p>
          <a:p>
            <a:endParaRPr lang="en-US" dirty="0"/>
          </a:p>
        </p:txBody>
      </p:sp>
      <p:sp>
        <p:nvSpPr>
          <p:cNvPr id="4" name="Date Placeholder 3"/>
          <p:cNvSpPr>
            <a:spLocks noGrp="1"/>
          </p:cNvSpPr>
          <p:nvPr>
            <p:ph type="dt" idx="10"/>
          </p:nvPr>
        </p:nvSpPr>
        <p:spPr/>
        <p:txBody>
          <a:bodyPr/>
          <a:lstStyle/>
          <a:p>
            <a:fld id="{CA18E192-2F8D-428E-B62B-9841F858B005}" type="datetime1">
              <a:rPr lang="en-US" smtClean="0">
                <a:solidFill>
                  <a:prstClr val="black"/>
                </a:solidFill>
              </a:rPr>
              <a:pPr/>
              <a:t>12/1/2019</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89525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n-lt"/>
              </a:rPr>
              <a:t>Over the past several years, with the evolution of Office 365, development of SharePoint solutions has encountered a new set of challenges: while on one hand IT and Tenant administrators require a new set of tools to control how data get accessed and consumed in their tenancies, developers, on the other hand, want to programmatically control the whole lifecycle, experience, and data access capabilities of a Site.</a:t>
            </a:r>
          </a:p>
          <a:p>
            <a:r>
              <a:rPr lang="en-US" sz="1200" dirty="0">
                <a:latin typeface="+mn-lt"/>
              </a:rPr>
              <a:t> </a:t>
            </a:r>
          </a:p>
          <a:p>
            <a:r>
              <a:rPr lang="en-US" sz="1200" dirty="0">
                <a:latin typeface="+mn-lt"/>
              </a:rPr>
              <a:t>Unfortunately, developers today find themselves constraint around building app parts as a result of </a:t>
            </a:r>
            <a:r>
              <a:rPr lang="en-US" sz="1200" dirty="0" err="1">
                <a:latin typeface="+mn-lt"/>
              </a:rPr>
              <a:t>iFrames</a:t>
            </a:r>
            <a:r>
              <a:rPr lang="en-US" sz="1200" dirty="0">
                <a:latin typeface="+mn-lt"/>
              </a:rPr>
              <a:t>, a reduced set of APIs, and no integration with cross Office 365 workloads. This in turn limits their ability to develop powerful portals that extend SharePoint.</a:t>
            </a:r>
          </a:p>
          <a:p>
            <a:r>
              <a:rPr lang="en-US" sz="1200" dirty="0">
                <a:latin typeface="+mn-lt"/>
              </a:rPr>
              <a:t> </a:t>
            </a:r>
          </a:p>
          <a:p>
            <a:r>
              <a:rPr lang="en-US" sz="1200" dirty="0">
                <a:latin typeface="+mn-lt"/>
              </a:rPr>
              <a:t>The client-side development framework will deliver capabilities that will help both first party and third party developers build powerful, rich applications and provide an enjoyable web experience in Office 365 for end users that are both intuitive and simple to consume.  </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12/1/2019 9:16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095232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Segoe UI"/>
              </a:rPr>
              <a:t>Built into the SharePoint mobile apps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9B58DE-4BA1-4364-B922-4D0E9172083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12257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rendered using Open Source web tech</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CDN deployed web apps with client side interactivity and fast page routing</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web parts</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and persisted caches</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Mobile optimized (responsive)</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12/1/2019 9:16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191081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sz="1600" dirty="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12/1/2019 9:16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047063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105520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build and deploy client-side web parts using the </a:t>
            </a:r>
            <a:r>
              <a:rPr lang="en-US" dirty="0" err="1"/>
              <a:t>the</a:t>
            </a:r>
            <a:r>
              <a:rPr lang="en-US" dirty="0"/>
              <a:t> SharePoint Framework, you will need an Office 365 Tenant. </a:t>
            </a:r>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42891240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3" name="Picture 2" descr="A person standing in front of a computer&#10;&#10;Description generated with very high confidence">
            <a:extLst>
              <a:ext uri="{FF2B5EF4-FFF2-40B4-BE49-F238E27FC236}">
                <a16:creationId xmlns:a16="http://schemas.microsoft.com/office/drawing/2014/main" id="{070E6202-7CD5-4BB1-8AE7-46D9B3803A7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42064" y="-1"/>
            <a:ext cx="10494411" cy="6994525"/>
          </a:xfrm>
          <a:prstGeom prst="rect">
            <a:avLst/>
          </a:prstGeom>
        </p:spPr>
      </p:pic>
      <p:sp>
        <p:nvSpPr>
          <p:cNvPr id="6" name="Rectangle 5">
            <a:extLst>
              <a:ext uri="{FF2B5EF4-FFF2-40B4-BE49-F238E27FC236}">
                <a16:creationId xmlns:a16="http://schemas.microsoft.com/office/drawing/2014/main" id="{31AE396F-8D3A-450C-ACA2-DBB858270594}"/>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8" name="Picture 7" descr="A picture containing indoor, wall, person, table&#10;&#10;Description generated with very high confidence">
            <a:extLst>
              <a:ext uri="{FF2B5EF4-FFF2-40B4-BE49-F238E27FC236}">
                <a16:creationId xmlns:a16="http://schemas.microsoft.com/office/drawing/2014/main" id="{B8A2D951-EDA6-4EFB-9752-5BDDC09A6E5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1942064" y="0"/>
            <a:ext cx="10494411" cy="6994525"/>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35000">
                <a:schemeClr val="tx2"/>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cstate="screen">
              <a:extLst>
                <a:ext uri="{28A0092B-C50C-407E-A947-70E740481C1C}">
                  <a14:useLocalDpi xmlns:a14="http://schemas.microsoft.com/office/drawing/2010/main"/>
                </a:ext>
              </a:extLst>
            </a:blip>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dirty="0"/>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733220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64400" y="633600"/>
            <a:ext cx="115740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Click to edit Master title style</a:t>
            </a:r>
          </a:p>
        </p:txBody>
      </p:sp>
      <p:sp>
        <p:nvSpPr>
          <p:cNvPr id="6" name="Text Placeholder 5"/>
          <p:cNvSpPr>
            <a:spLocks noGrp="1"/>
          </p:cNvSpPr>
          <p:nvPr>
            <p:ph type="body" sz="quarter" idx="10"/>
          </p:nvPr>
        </p:nvSpPr>
        <p:spPr>
          <a:xfrm>
            <a:off x="464400" y="1212850"/>
            <a:ext cx="11574000" cy="1346522"/>
          </a:xfrm>
        </p:spPr>
        <p:txBody>
          <a:bodyPr/>
          <a:lstStyle>
            <a:lvl1pPr marL="0" indent="0">
              <a:buNone/>
              <a:defRPr sz="2400">
                <a:solidFill>
                  <a:schemeClr val="tx2"/>
                </a:solidFill>
              </a:defRPr>
            </a:lvl1pPr>
            <a:lvl2pPr marL="0" indent="0">
              <a:buFontTx/>
              <a:buNone/>
              <a:defRPr sz="1400"/>
            </a:lvl2pPr>
            <a:lvl3pPr marL="228600" indent="0">
              <a:buNone/>
              <a:defRPr sz="1200"/>
            </a:lvl3pPr>
            <a:lvl4pPr marL="457200" indent="0">
              <a:buNone/>
              <a:defRPr sz="1100"/>
            </a:lvl4pPr>
            <a:lvl5pPr marL="685800" inden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585901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4400" y="633600"/>
            <a:ext cx="115740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Click to edit Master title style</a:t>
            </a:r>
          </a:p>
        </p:txBody>
      </p:sp>
    </p:spTree>
    <p:extLst>
      <p:ext uri="{BB962C8B-B14F-4D97-AF65-F5344CB8AC3E}">
        <p14:creationId xmlns:p14="http://schemas.microsoft.com/office/powerpoint/2010/main" val="51502445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1241426"/>
            <a:ext cx="5486399" cy="849463"/>
          </a:xfrm>
        </p:spPr>
        <p:txBody>
          <a:bodyP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8545902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4400" y="1212850"/>
            <a:ext cx="11574000" cy="1566583"/>
          </a:xfrm>
        </p:spPr>
        <p:txBody>
          <a:bodyPr>
            <a:spAutoFit/>
          </a:bodyPr>
          <a:lstStyle>
            <a:lvl1pPr>
              <a:defRPr sz="24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464400" y="633600"/>
            <a:ext cx="11574000" cy="410369"/>
          </a:xfrm>
        </p:spPr>
        <p:txBody>
          <a:bodyPr vert="horz" wrap="square" lIns="0" tIns="0" rIns="0" bIns="0" rtlCol="0" anchor="t">
            <a:spAutoFit/>
          </a:bodyPr>
          <a:lstStyle>
            <a:lvl1pPr>
              <a:defRPr lang="en-US" sz="2800">
                <a:solidFill>
                  <a:srgbClr val="2F2F2F"/>
                </a:solidFill>
              </a:defRPr>
            </a:lvl1pPr>
          </a:lstStyle>
          <a:p>
            <a:pPr lvl="0">
              <a:lnSpc>
                <a:spcPts val="3200"/>
              </a:lnSpc>
            </a:pPr>
            <a:r>
              <a:rPr lang="en-US" dirty="0"/>
              <a:t>Click to edit Master title style</a:t>
            </a:r>
          </a:p>
        </p:txBody>
      </p:sp>
    </p:spTree>
    <p:extLst>
      <p:ext uri="{BB962C8B-B14F-4D97-AF65-F5344CB8AC3E}">
        <p14:creationId xmlns:p14="http://schemas.microsoft.com/office/powerpoint/2010/main" val="243925009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240" r:id="rId4"/>
    <p:sldLayoutId id="2147484529" r:id="rId5"/>
    <p:sldLayoutId id="2147484530" r:id="rId6"/>
    <p:sldLayoutId id="2147484531" r:id="rId7"/>
    <p:sldLayoutId id="2147484532" r:id="rId8"/>
    <p:sldLayoutId id="2147484533" r:id="rId9"/>
    <p:sldLayoutId id="2147484535" r:id="rId10"/>
    <p:sldLayoutId id="2147484251" r:id="rId11"/>
    <p:sldLayoutId id="2147484548" r:id="rId12"/>
    <p:sldLayoutId id="2147484536" r:id="rId13"/>
    <p:sldLayoutId id="2147484264" r:id="rId14"/>
    <p:sldLayoutId id="2147484537" r:id="rId15"/>
    <p:sldLayoutId id="2147484538" r:id="rId16"/>
    <p:sldLayoutId id="2147484539" r:id="rId17"/>
    <p:sldLayoutId id="2147484540" r:id="rId18"/>
    <p:sldLayoutId id="2147484541" r:id="rId19"/>
    <p:sldLayoutId id="2147484542" r:id="rId20"/>
    <p:sldLayoutId id="2147484543" r:id="rId21"/>
    <p:sldLayoutId id="2147484544" r:id="rId22"/>
    <p:sldLayoutId id="2147484545" r:id="rId23"/>
    <p:sldLayoutId id="2147484546" r:id="rId24"/>
    <p:sldLayoutId id="2147484299" r:id="rId25"/>
    <p:sldLayoutId id="2147484552" r:id="rId26"/>
    <p:sldLayoutId id="2147484556" r:id="rId27"/>
    <p:sldLayoutId id="2147484557" r:id="rId28"/>
    <p:sldLayoutId id="2147484558" r:id="rId29"/>
    <p:sldLayoutId id="2147484559" r:id="rId3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ka.ms/offdp" TargetMode="External"/><Relationship Id="rId2" Type="http://schemas.openxmlformats.org/officeDocument/2006/relationships/notesSlide" Target="../notesSlides/notesSlide9.xml"/><Relationship Id="rId1" Type="http://schemas.openxmlformats.org/officeDocument/2006/relationships/slideLayout" Target="../slideLayouts/slideLayout30.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10.xml"/><Relationship Id="rId1" Type="http://schemas.openxmlformats.org/officeDocument/2006/relationships/slideLayout" Target="../slideLayouts/slideLayout30.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11.xml"/><Relationship Id="rId1" Type="http://schemas.openxmlformats.org/officeDocument/2006/relationships/slideLayout" Target="../slideLayouts/slideLayout30.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hyperlink" Target="https://[sharpeointonline-site]/_layouts/workbench.aspx" TargetMode="External"/><Relationship Id="rId2" Type="http://schemas.openxmlformats.org/officeDocument/2006/relationships/notesSlide" Target="../notesSlides/notesSlide12.xml"/><Relationship Id="rId1" Type="http://schemas.openxmlformats.org/officeDocument/2006/relationships/slideLayout" Target="../slideLayouts/slideLayout30.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hyperlink" Target="http://aka.ms/spfx"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hyperlink" Target="https://aka.ms/sppnp" TargetMode="External"/><Relationship Id="rId5" Type="http://schemas.openxmlformats.org/officeDocument/2006/relationships/hyperlink" Target="https://aka.ms/offdp" TargetMode="External"/><Relationship Id="rId4" Type="http://schemas.openxmlformats.org/officeDocument/2006/relationships/hyperlink" Target="http://aka.ms/spfx-setup-tenant"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8.xml"/><Relationship Id="rId6" Type="http://schemas.openxmlformats.org/officeDocument/2006/relationships/image" Target="../media/image19.png"/><Relationship Id="rId5" Type="http://schemas.openxmlformats.org/officeDocument/2006/relationships/image" Target="../media/image18.gif"/><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8.xml"/><Relationship Id="rId5" Type="http://schemas.openxmlformats.org/officeDocument/2006/relationships/image" Target="../media/image23.emf"/><Relationship Id="rId4" Type="http://schemas.openxmlformats.org/officeDocument/2006/relationships/image" Target="../media/image22.emf"/></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8.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Getting Started with the SharePoint Framework</a:t>
            </a:r>
          </a:p>
        </p:txBody>
      </p:sp>
      <p:sp>
        <p:nvSpPr>
          <p:cNvPr id="5" name="Text Placeholder 4"/>
          <p:cNvSpPr>
            <a:spLocks noGrp="1"/>
          </p:cNvSpPr>
          <p:nvPr>
            <p:ph type="body" sz="quarter" idx="12"/>
          </p:nvPr>
        </p:nvSpPr>
        <p:spPr/>
        <p:txBody>
          <a:bodyPr/>
          <a:lstStyle/>
          <a:p>
            <a:r>
              <a:rPr lang="en-US" dirty="0"/>
              <a:t>Introducing the SharePoint Framework</a:t>
            </a:r>
          </a:p>
        </p:txBody>
      </p:sp>
    </p:spTree>
    <p:extLst>
      <p:ext uri="{BB962C8B-B14F-4D97-AF65-F5344CB8AC3E}">
        <p14:creationId xmlns:p14="http://schemas.microsoft.com/office/powerpoint/2010/main" val="699719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A4C166F-D888-944E-92F3-7DC0E729F088}"/>
              </a:ext>
            </a:extLst>
          </p:cNvPr>
          <p:cNvSpPr>
            <a:spLocks noGrp="1"/>
          </p:cNvSpPr>
          <p:nvPr>
            <p:ph type="body" sz="quarter" idx="10"/>
          </p:nvPr>
        </p:nvSpPr>
        <p:spPr>
          <a:xfrm>
            <a:off x="464400" y="1212850"/>
            <a:ext cx="11574000" cy="923330"/>
          </a:xfrm>
        </p:spPr>
        <p:txBody>
          <a:bodyPr/>
          <a:lstStyle/>
          <a:p>
            <a:r>
              <a:rPr lang="en-US" dirty="0"/>
              <a:t>Sign up for the Office Developer Program</a:t>
            </a:r>
            <a:r>
              <a:rPr lang="en-US" dirty="0">
                <a:cs typeface="Segoe UI" panose="020B0502040204020203" pitchFamily="34" charset="0"/>
              </a:rPr>
              <a:t> - </a:t>
            </a:r>
            <a:r>
              <a:rPr lang="en-US" u="sng" dirty="0">
                <a:hlinkClick r:id="rId3"/>
              </a:rPr>
              <a:t>https://aka.ms/offdp</a:t>
            </a:r>
            <a:endParaRPr lang="en-US" dirty="0"/>
          </a:p>
          <a:p>
            <a:r>
              <a:rPr lang="en-US" dirty="0"/>
              <a:t>You will receive welcome mail with link to sign up for Office 365 tenant</a:t>
            </a:r>
          </a:p>
        </p:txBody>
      </p:sp>
      <p:sp>
        <p:nvSpPr>
          <p:cNvPr id="3" name="Title 2"/>
          <p:cNvSpPr>
            <a:spLocks noGrp="1"/>
          </p:cNvSpPr>
          <p:nvPr>
            <p:ph type="title"/>
          </p:nvPr>
        </p:nvSpPr>
        <p:spPr/>
        <p:txBody>
          <a:bodyPr/>
          <a:lstStyle/>
          <a:p>
            <a:r>
              <a:rPr lang="en-US"/>
              <a:t>Sign up for an Office 365 Developer Tenant</a:t>
            </a:r>
          </a:p>
        </p:txBody>
      </p:sp>
      <p:pic>
        <p:nvPicPr>
          <p:cNvPr id="7" name="Picture 6">
            <a:extLst>
              <a:ext uri="{FF2B5EF4-FFF2-40B4-BE49-F238E27FC236}">
                <a16:creationId xmlns:a16="http://schemas.microsoft.com/office/drawing/2014/main" id="{699BEAB1-A11C-473D-91E6-77F091AAC1CE}"/>
              </a:ext>
            </a:extLst>
          </p:cNvPr>
          <p:cNvPicPr>
            <a:picLocks noChangeAspect="1"/>
          </p:cNvPicPr>
          <p:nvPr/>
        </p:nvPicPr>
        <p:blipFill>
          <a:blip r:embed="rId4"/>
          <a:stretch>
            <a:fillRect/>
          </a:stretch>
        </p:blipFill>
        <p:spPr>
          <a:xfrm>
            <a:off x="1899349" y="2495846"/>
            <a:ext cx="8637776" cy="4219913"/>
          </a:xfrm>
          <a:prstGeom prst="rect">
            <a:avLst/>
          </a:prstGeom>
          <a:ln>
            <a:solidFill>
              <a:schemeClr val="bg1">
                <a:lumMod val="90000"/>
              </a:schemeClr>
            </a:solidFill>
          </a:ln>
        </p:spPr>
      </p:pic>
    </p:spTree>
    <p:extLst>
      <p:ext uri="{BB962C8B-B14F-4D97-AF65-F5344CB8AC3E}">
        <p14:creationId xmlns:p14="http://schemas.microsoft.com/office/powerpoint/2010/main" val="454690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4400" y="1212850"/>
            <a:ext cx="11574000" cy="1661993"/>
          </a:xfrm>
        </p:spPr>
        <p:txBody>
          <a:bodyPr/>
          <a:lstStyle/>
          <a:p>
            <a:r>
              <a:rPr lang="en-US" dirty="0">
                <a:hlinkClick r:id="rId3"/>
              </a:rPr>
              <a:t>https://[tenant]-admin.sharepoint.com</a:t>
            </a:r>
            <a:endParaRPr lang="en-US" dirty="0"/>
          </a:p>
          <a:p>
            <a:endParaRPr lang="en-US" dirty="0"/>
          </a:p>
          <a:p>
            <a:r>
              <a:rPr lang="en-US" dirty="0"/>
              <a:t>SharePoint Framework solutions are deployed to an app catalog when they are ready for distribution </a:t>
            </a:r>
          </a:p>
        </p:txBody>
      </p:sp>
      <p:sp>
        <p:nvSpPr>
          <p:cNvPr id="3" name="Title 2"/>
          <p:cNvSpPr>
            <a:spLocks noGrp="1"/>
          </p:cNvSpPr>
          <p:nvPr>
            <p:ph type="title"/>
          </p:nvPr>
        </p:nvSpPr>
        <p:spPr/>
        <p:txBody>
          <a:bodyPr/>
          <a:lstStyle/>
          <a:p>
            <a:r>
              <a:rPr lang="en-US" dirty="0"/>
              <a:t>Create App Catalog Site</a:t>
            </a:r>
          </a:p>
        </p:txBody>
      </p:sp>
      <p:pic>
        <p:nvPicPr>
          <p:cNvPr id="7" name="Picture 6">
            <a:extLst>
              <a:ext uri="{FF2B5EF4-FFF2-40B4-BE49-F238E27FC236}">
                <a16:creationId xmlns:a16="http://schemas.microsoft.com/office/drawing/2014/main" id="{5058AC70-BD4F-4892-B7A7-5C506F4996D2}"/>
              </a:ext>
            </a:extLst>
          </p:cNvPr>
          <p:cNvPicPr>
            <a:picLocks noChangeAspect="1"/>
          </p:cNvPicPr>
          <p:nvPr/>
        </p:nvPicPr>
        <p:blipFill>
          <a:blip r:embed="rId4"/>
          <a:stretch>
            <a:fillRect/>
          </a:stretch>
        </p:blipFill>
        <p:spPr>
          <a:xfrm>
            <a:off x="1910556" y="3043724"/>
            <a:ext cx="8615363" cy="3489222"/>
          </a:xfrm>
          <a:prstGeom prst="rect">
            <a:avLst/>
          </a:prstGeom>
          <a:ln>
            <a:solidFill>
              <a:schemeClr val="bg1">
                <a:lumMod val="75000"/>
              </a:schemeClr>
            </a:solidFill>
          </a:ln>
        </p:spPr>
      </p:pic>
    </p:spTree>
    <p:extLst>
      <p:ext uri="{BB962C8B-B14F-4D97-AF65-F5344CB8AC3E}">
        <p14:creationId xmlns:p14="http://schemas.microsoft.com/office/powerpoint/2010/main" val="50611401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4400" y="1212850"/>
            <a:ext cx="11574000" cy="1735860"/>
          </a:xfrm>
        </p:spPr>
        <p:txBody>
          <a:bodyPr/>
          <a:lstStyle/>
          <a:p>
            <a:r>
              <a:rPr lang="en-US" dirty="0">
                <a:hlinkClick r:id="rId3"/>
              </a:rPr>
              <a:t>https://[tenant]-admin.sharepoint.com</a:t>
            </a:r>
            <a:r>
              <a:rPr lang="en-US" dirty="0"/>
              <a:t>  </a:t>
            </a:r>
          </a:p>
          <a:p>
            <a:endParaRPr lang="en-US" dirty="0"/>
          </a:p>
          <a:p>
            <a:r>
              <a:rPr lang="en-US" dirty="0"/>
              <a:t>Use this site collection to test web parts and extensions</a:t>
            </a:r>
          </a:p>
          <a:p>
            <a:endParaRPr lang="en-US" dirty="0"/>
          </a:p>
        </p:txBody>
      </p:sp>
      <p:sp>
        <p:nvSpPr>
          <p:cNvPr id="3" name="Title 2"/>
          <p:cNvSpPr>
            <a:spLocks noGrp="1"/>
          </p:cNvSpPr>
          <p:nvPr>
            <p:ph type="title"/>
          </p:nvPr>
        </p:nvSpPr>
        <p:spPr>
          <a:xfrm>
            <a:off x="464400" y="633600"/>
            <a:ext cx="11574000" cy="387798"/>
          </a:xfrm>
        </p:spPr>
        <p:txBody>
          <a:bodyPr/>
          <a:lstStyle/>
          <a:p>
            <a:r>
              <a:rPr lang="en-US" dirty="0"/>
              <a:t>Create a new Development Site collection</a:t>
            </a:r>
          </a:p>
        </p:txBody>
      </p:sp>
      <p:pic>
        <p:nvPicPr>
          <p:cNvPr id="5" name="Picture 4">
            <a:extLst>
              <a:ext uri="{FF2B5EF4-FFF2-40B4-BE49-F238E27FC236}">
                <a16:creationId xmlns:a16="http://schemas.microsoft.com/office/drawing/2014/main" id="{EDC60EFA-F133-4B0D-A019-49769F2DD6CB}"/>
              </a:ext>
            </a:extLst>
          </p:cNvPr>
          <p:cNvPicPr>
            <a:picLocks noChangeAspect="1"/>
          </p:cNvPicPr>
          <p:nvPr/>
        </p:nvPicPr>
        <p:blipFill>
          <a:blip r:embed="rId4"/>
          <a:stretch>
            <a:fillRect/>
          </a:stretch>
        </p:blipFill>
        <p:spPr>
          <a:xfrm>
            <a:off x="5914519" y="2796799"/>
            <a:ext cx="5721161" cy="3394556"/>
          </a:xfrm>
          <a:prstGeom prst="rect">
            <a:avLst/>
          </a:prstGeom>
          <a:ln>
            <a:solidFill>
              <a:schemeClr val="bg1">
                <a:lumMod val="75000"/>
              </a:schemeClr>
            </a:solidFill>
          </a:ln>
        </p:spPr>
      </p:pic>
      <p:pic>
        <p:nvPicPr>
          <p:cNvPr id="9" name="Picture 8">
            <a:extLst>
              <a:ext uri="{FF2B5EF4-FFF2-40B4-BE49-F238E27FC236}">
                <a16:creationId xmlns:a16="http://schemas.microsoft.com/office/drawing/2014/main" id="{B9AF9EE9-869D-44E7-8A3B-BA1B4BDE7906}"/>
              </a:ext>
            </a:extLst>
          </p:cNvPr>
          <p:cNvPicPr>
            <a:picLocks noChangeAspect="1"/>
          </p:cNvPicPr>
          <p:nvPr/>
        </p:nvPicPr>
        <p:blipFill>
          <a:blip r:embed="rId5"/>
          <a:stretch>
            <a:fillRect/>
          </a:stretch>
        </p:blipFill>
        <p:spPr>
          <a:xfrm>
            <a:off x="464400" y="2801185"/>
            <a:ext cx="5047400" cy="3390170"/>
          </a:xfrm>
          <a:prstGeom prst="rect">
            <a:avLst/>
          </a:prstGeom>
          <a:ln>
            <a:solidFill>
              <a:schemeClr val="bg1">
                <a:lumMod val="75000"/>
              </a:schemeClr>
            </a:solidFill>
          </a:ln>
        </p:spPr>
      </p:pic>
    </p:spTree>
    <p:extLst>
      <p:ext uri="{BB962C8B-B14F-4D97-AF65-F5344CB8AC3E}">
        <p14:creationId xmlns:p14="http://schemas.microsoft.com/office/powerpoint/2010/main" val="57184250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3BCFECA-1F98-BD46-BF36-592387251146}"/>
              </a:ext>
            </a:extLst>
          </p:cNvPr>
          <p:cNvSpPr>
            <a:spLocks noGrp="1"/>
          </p:cNvSpPr>
          <p:nvPr>
            <p:ph type="body" sz="quarter" idx="10"/>
          </p:nvPr>
        </p:nvSpPr>
        <p:spPr/>
        <p:txBody>
          <a:bodyPr/>
          <a:lstStyle/>
          <a:p>
            <a:r>
              <a:rPr lang="en-US" dirty="0">
                <a:hlinkClick r:id="rId3"/>
              </a:rPr>
              <a:t>https://[sharpeointonline-site]/_layouts/workbench.aspx</a:t>
            </a:r>
            <a:r>
              <a:rPr lang="en-US" dirty="0"/>
              <a:t>  </a:t>
            </a:r>
          </a:p>
          <a:p>
            <a:endParaRPr lang="en-US" dirty="0"/>
          </a:p>
          <a:p>
            <a:r>
              <a:rPr lang="en-US" dirty="0"/>
              <a:t>SharePoint Online workbench can be accessed under any site with _layouts URL. Hosted site provides you site context where solution is executed.</a:t>
            </a:r>
          </a:p>
          <a:p>
            <a:endParaRPr lang="en-US" dirty="0"/>
          </a:p>
        </p:txBody>
      </p:sp>
      <p:sp>
        <p:nvSpPr>
          <p:cNvPr id="3" name="Title 2"/>
          <p:cNvSpPr>
            <a:spLocks noGrp="1"/>
          </p:cNvSpPr>
          <p:nvPr>
            <p:ph type="title"/>
          </p:nvPr>
        </p:nvSpPr>
        <p:spPr/>
        <p:txBody>
          <a:bodyPr/>
          <a:lstStyle/>
          <a:p>
            <a:r>
              <a:rPr lang="en-US" dirty="0"/>
              <a:t>SharePoint Online Hosted Workbench</a:t>
            </a:r>
          </a:p>
        </p:txBody>
      </p:sp>
      <p:pic>
        <p:nvPicPr>
          <p:cNvPr id="5" name="Picture 4">
            <a:extLst>
              <a:ext uri="{FF2B5EF4-FFF2-40B4-BE49-F238E27FC236}">
                <a16:creationId xmlns:a16="http://schemas.microsoft.com/office/drawing/2014/main" id="{1B05500C-BFE6-4E40-A707-10BD86A0987A}"/>
              </a:ext>
            </a:extLst>
          </p:cNvPr>
          <p:cNvPicPr>
            <a:picLocks noChangeAspect="1"/>
          </p:cNvPicPr>
          <p:nvPr/>
        </p:nvPicPr>
        <p:blipFill>
          <a:blip r:embed="rId4"/>
          <a:stretch>
            <a:fillRect/>
          </a:stretch>
        </p:blipFill>
        <p:spPr>
          <a:xfrm>
            <a:off x="2315329" y="2948314"/>
            <a:ext cx="7872142" cy="3802710"/>
          </a:xfrm>
          <a:prstGeom prst="rect">
            <a:avLst/>
          </a:prstGeom>
          <a:noFill/>
          <a:ln>
            <a:solidFill>
              <a:schemeClr val="bg1">
                <a:lumMod val="75000"/>
              </a:schemeClr>
            </a:solidFill>
          </a:ln>
        </p:spPr>
      </p:pic>
    </p:spTree>
    <p:extLst>
      <p:ext uri="{BB962C8B-B14F-4D97-AF65-F5344CB8AC3E}">
        <p14:creationId xmlns:p14="http://schemas.microsoft.com/office/powerpoint/2010/main" val="426267921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br>
              <a:rPr lang="en-US" dirty="0"/>
            </a:br>
            <a:r>
              <a:rPr lang="en-US" sz="2400" dirty="0"/>
              <a:t>Configuring Your Office 365 Environment</a:t>
            </a:r>
            <a:endParaRPr lang="en-US" dirty="0"/>
          </a:p>
        </p:txBody>
      </p:sp>
    </p:spTree>
    <p:extLst>
      <p:ext uri="{BB962C8B-B14F-4D97-AF65-F5344CB8AC3E}">
        <p14:creationId xmlns:p14="http://schemas.microsoft.com/office/powerpoint/2010/main" val="57976457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sitting at a table&#10;&#10;Description generated with high confidence">
            <a:extLst>
              <a:ext uri="{FF2B5EF4-FFF2-40B4-BE49-F238E27FC236}">
                <a16:creationId xmlns:a16="http://schemas.microsoft.com/office/drawing/2014/main" id="{D2306968-4303-2646-8585-0AC3A60408F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
          <a:stretch/>
        </p:blipFill>
        <p:spPr>
          <a:xfrm flipH="1">
            <a:off x="1943100" y="0"/>
            <a:ext cx="10493376" cy="6994525"/>
          </a:xfrm>
          <a:prstGeom prst="rect">
            <a:avLst/>
          </a:prstGeom>
        </p:spPr>
      </p:pic>
      <p:sp>
        <p:nvSpPr>
          <p:cNvPr id="6" name="Rectangle 5">
            <a:extLst>
              <a:ext uri="{FF2B5EF4-FFF2-40B4-BE49-F238E27FC236}">
                <a16:creationId xmlns:a16="http://schemas.microsoft.com/office/drawing/2014/main" id="{983A2655-A41F-244A-9475-FD805B4A5770}"/>
              </a:ext>
            </a:extLst>
          </p:cNvPr>
          <p:cNvSpPr/>
          <p:nvPr/>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8047349F-0B8F-4D12-A39C-718C1C57DDFF}"/>
              </a:ext>
            </a:extLst>
          </p:cNvPr>
          <p:cNvSpPr>
            <a:spLocks noGrp="1"/>
          </p:cNvSpPr>
          <p:nvPr>
            <p:ph type="title"/>
          </p:nvPr>
        </p:nvSpPr>
        <p:spPr>
          <a:xfrm>
            <a:off x="465138" y="1843063"/>
            <a:ext cx="11533187" cy="411162"/>
          </a:xfrm>
        </p:spPr>
        <p:txBody>
          <a:bodyPr/>
          <a:lstStyle/>
          <a:p>
            <a:r>
              <a:rPr lang="en-US" dirty="0"/>
              <a:t>Summary</a:t>
            </a:r>
          </a:p>
        </p:txBody>
      </p:sp>
      <p:sp>
        <p:nvSpPr>
          <p:cNvPr id="10" name="Text Placeholder 6">
            <a:extLst>
              <a:ext uri="{FF2B5EF4-FFF2-40B4-BE49-F238E27FC236}">
                <a16:creationId xmlns:a16="http://schemas.microsoft.com/office/drawing/2014/main" id="{61D48218-75E0-4C6C-BFA7-A1010BADED35}"/>
              </a:ext>
            </a:extLst>
          </p:cNvPr>
          <p:cNvSpPr txBox="1">
            <a:spLocks/>
          </p:cNvSpPr>
          <p:nvPr/>
        </p:nvSpPr>
        <p:spPr>
          <a:xfrm>
            <a:off x="465139" y="2621905"/>
            <a:ext cx="4234184" cy="1569660"/>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b="1" kern="1200" spc="0" baseline="0">
                <a:solidFill>
                  <a:schemeClr val="tx1"/>
                </a:solidFill>
                <a:latin typeface="+mn-lt"/>
                <a:ea typeface="+mn-ea"/>
                <a:cs typeface="+mn-cs"/>
              </a:defRPr>
            </a:lvl1pPr>
            <a:lvl2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90000"/>
              </a:lnSpc>
              <a:spcBef>
                <a:spcPts val="1800"/>
              </a:spcBef>
            </a:pPr>
            <a:r>
              <a:rPr lang="en-US" sz="1600" b="0" dirty="0">
                <a:solidFill>
                  <a:srgbClr val="2F2F2F"/>
                </a:solidFill>
                <a:latin typeface="Segoe UI Semibold"/>
              </a:rPr>
              <a:t>What is the SharePoint Framework?</a:t>
            </a:r>
          </a:p>
          <a:p>
            <a:pPr lvl="0">
              <a:lnSpc>
                <a:spcPct val="90000"/>
              </a:lnSpc>
              <a:spcBef>
                <a:spcPts val="1800"/>
              </a:spcBef>
            </a:pPr>
            <a:r>
              <a:rPr lang="en-US" sz="1600" b="0" dirty="0">
                <a:solidFill>
                  <a:srgbClr val="2F2F2F"/>
                </a:solidFill>
                <a:latin typeface="Segoe UI Semibold"/>
              </a:rPr>
              <a:t>Where is the SharePoint Framework supported?</a:t>
            </a:r>
          </a:p>
          <a:p>
            <a:pPr lvl="0">
              <a:lnSpc>
                <a:spcPct val="90000"/>
              </a:lnSpc>
              <a:spcBef>
                <a:spcPts val="1800"/>
              </a:spcBef>
            </a:pPr>
            <a:r>
              <a:rPr lang="en-US" sz="1600" b="0" dirty="0">
                <a:solidFill>
                  <a:srgbClr val="2F2F2F"/>
                </a:solidFill>
                <a:latin typeface="Segoe UI Semibold"/>
              </a:rPr>
              <a:t>Configuring your Office 365 developer tenant for </a:t>
            </a:r>
            <a:r>
              <a:rPr lang="en-US" sz="1600" b="0" dirty="0" err="1">
                <a:solidFill>
                  <a:srgbClr val="2F2F2F"/>
                </a:solidFill>
                <a:latin typeface="Segoe UI Semibold"/>
              </a:rPr>
              <a:t>SPFx</a:t>
            </a:r>
            <a:r>
              <a:rPr lang="en-US" sz="1600" b="0" dirty="0">
                <a:solidFill>
                  <a:srgbClr val="2F2F2F"/>
                </a:solidFill>
                <a:latin typeface="Segoe UI Semibold"/>
              </a:rPr>
              <a:t> development</a:t>
            </a:r>
          </a:p>
        </p:txBody>
      </p:sp>
    </p:spTree>
    <p:extLst>
      <p:ext uri="{BB962C8B-B14F-4D97-AF65-F5344CB8AC3E}">
        <p14:creationId xmlns:p14="http://schemas.microsoft.com/office/powerpoint/2010/main" val="250924232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B3A684-C5C1-4B91-8D72-E2DBE6DAFFCC}"/>
              </a:ext>
            </a:extLst>
          </p:cNvPr>
          <p:cNvSpPr/>
          <p:nvPr/>
        </p:nvSpPr>
        <p:spPr bwMode="auto">
          <a:xfrm>
            <a:off x="0" y="1504710"/>
            <a:ext cx="12436475" cy="4857036"/>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Reading further</a:t>
            </a:r>
          </a:p>
        </p:txBody>
      </p:sp>
      <p:sp>
        <p:nvSpPr>
          <p:cNvPr id="3" name="Text Placeholder 2"/>
          <p:cNvSpPr>
            <a:spLocks noGrp="1"/>
          </p:cNvSpPr>
          <p:nvPr>
            <p:ph type="body" sz="quarter" idx="10"/>
          </p:nvPr>
        </p:nvSpPr>
        <p:spPr>
          <a:xfrm>
            <a:off x="465138" y="1919804"/>
            <a:ext cx="11533187" cy="4001095"/>
          </a:xfrm>
        </p:spPr>
        <p:txBody>
          <a:bodyPr/>
          <a:lstStyle/>
          <a:p>
            <a:pPr lvl="0"/>
            <a:r>
              <a:rPr lang="en-US" dirty="0"/>
              <a:t>SharePoint Framework</a:t>
            </a:r>
          </a:p>
          <a:p>
            <a:pPr lvl="0"/>
            <a:r>
              <a:rPr lang="en-US" dirty="0">
                <a:hlinkClick r:id="rId3"/>
              </a:rPr>
              <a:t>http://aka.ms/spfx</a:t>
            </a:r>
            <a:r>
              <a:rPr lang="en-US" dirty="0"/>
              <a:t> </a:t>
            </a:r>
          </a:p>
          <a:p>
            <a:pPr lvl="0"/>
            <a:endParaRPr lang="en-US" dirty="0"/>
          </a:p>
          <a:p>
            <a:pPr lvl="0"/>
            <a:r>
              <a:rPr lang="en-US" dirty="0"/>
              <a:t>Set up your Office 365 Tenant</a:t>
            </a:r>
          </a:p>
          <a:p>
            <a:r>
              <a:rPr lang="en-US" dirty="0">
                <a:hlinkClick r:id="rId4"/>
              </a:rPr>
              <a:t>http://aka.ms/spfx-setup-tenant</a:t>
            </a:r>
            <a:r>
              <a:rPr lang="en-US" dirty="0"/>
              <a:t> </a:t>
            </a:r>
          </a:p>
          <a:p>
            <a:pPr lvl="0"/>
            <a:endParaRPr lang="en-US" dirty="0"/>
          </a:p>
          <a:p>
            <a:pPr lvl="0"/>
            <a:r>
              <a:rPr lang="en-US" dirty="0"/>
              <a:t>Office Developer Program</a:t>
            </a:r>
          </a:p>
          <a:p>
            <a:r>
              <a:rPr lang="en-US" u="sng" dirty="0">
                <a:hlinkClick r:id="rId5"/>
              </a:rPr>
              <a:t>https://aka.ms/offdp</a:t>
            </a:r>
            <a:endParaRPr lang="en-US" dirty="0"/>
          </a:p>
          <a:p>
            <a:pPr lvl="0"/>
            <a:endParaRPr lang="en-US" dirty="0"/>
          </a:p>
          <a:p>
            <a:pPr lvl="0"/>
            <a:r>
              <a:rPr lang="en-US" dirty="0"/>
              <a:t>SharePoint Developer Community (PnP)</a:t>
            </a:r>
          </a:p>
          <a:p>
            <a:pPr lvl="0"/>
            <a:r>
              <a:rPr lang="en-US" dirty="0">
                <a:hlinkClick r:id="rId6"/>
              </a:rPr>
              <a:t>https://aka.ms/sppnp</a:t>
            </a:r>
            <a:r>
              <a:rPr lang="en-US" dirty="0"/>
              <a:t> </a:t>
            </a:r>
          </a:p>
        </p:txBody>
      </p:sp>
    </p:spTree>
    <p:extLst>
      <p:ext uri="{BB962C8B-B14F-4D97-AF65-F5344CB8AC3E}">
        <p14:creationId xmlns:p14="http://schemas.microsoft.com/office/powerpoint/2010/main" val="14358644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724015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084795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tanding in a room&#10;&#10;Description generated with very high confidence">
            <a:extLst>
              <a:ext uri="{FF2B5EF4-FFF2-40B4-BE49-F238E27FC236}">
                <a16:creationId xmlns:a16="http://schemas.microsoft.com/office/drawing/2014/main" id="{297CE05B-2BFB-9245-A0F0-B1C807F7EA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2064" y="0"/>
            <a:ext cx="10494411" cy="6994525"/>
          </a:xfrm>
          <a:prstGeom prst="rect">
            <a:avLst/>
          </a:prstGeom>
        </p:spPr>
      </p:pic>
      <p:sp>
        <p:nvSpPr>
          <p:cNvPr id="7" name="Rectangle 6">
            <a:extLst>
              <a:ext uri="{FF2B5EF4-FFF2-40B4-BE49-F238E27FC236}">
                <a16:creationId xmlns:a16="http://schemas.microsoft.com/office/drawing/2014/main" id="{9A852F9E-D476-2648-BBF6-16FE76BAE418}"/>
              </a:ext>
            </a:extLst>
          </p:cNvPr>
          <p:cNvSpPr/>
          <p:nvPr/>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960438"/>
            <a:ext cx="4614862" cy="917575"/>
          </a:xfrm>
        </p:spPr>
        <p:txBody>
          <a:bodyPr/>
          <a:lstStyle/>
          <a:p>
            <a:r>
              <a:rPr lang="en-US" sz="2800" dirty="0"/>
              <a:t>Introducing the </a:t>
            </a:r>
            <a:br>
              <a:rPr lang="en-US" sz="2800" dirty="0"/>
            </a:br>
            <a:r>
              <a:rPr lang="en-US" sz="2800" dirty="0"/>
              <a:t>SharePoint Framework (SPFx)</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What is the SharePoint Framework?</a:t>
            </a:r>
          </a:p>
          <a:p>
            <a:pPr>
              <a:spcBef>
                <a:spcPts val="1200"/>
              </a:spcBef>
            </a:pPr>
            <a:r>
              <a:rPr lang="en-US" sz="2000" dirty="0"/>
              <a:t>Where is the SharePoint Framework supported?</a:t>
            </a:r>
          </a:p>
          <a:p>
            <a:pPr>
              <a:spcBef>
                <a:spcPts val="1200"/>
              </a:spcBef>
            </a:pPr>
            <a:r>
              <a:rPr lang="en-US" sz="2000" dirty="0"/>
              <a:t>Configuring your Office 365 developer tenant for </a:t>
            </a:r>
            <a:r>
              <a:rPr lang="en-US" sz="2000" dirty="0" err="1"/>
              <a:t>SPFx</a:t>
            </a:r>
            <a:r>
              <a:rPr lang="en-US" sz="2000" dirty="0"/>
              <a:t> development</a:t>
            </a:r>
          </a:p>
        </p:txBody>
      </p:sp>
    </p:spTree>
    <p:extLst>
      <p:ext uri="{BB962C8B-B14F-4D97-AF65-F5344CB8AC3E}">
        <p14:creationId xmlns:p14="http://schemas.microsoft.com/office/powerpoint/2010/main" val="600909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p:nvPr/>
        </p:nvCxnSpPr>
        <p:spPr>
          <a:xfrm flipV="1">
            <a:off x="225667" y="3903883"/>
            <a:ext cx="11938536" cy="36980"/>
          </a:xfrm>
          <a:prstGeom prst="straightConnector1">
            <a:avLst/>
          </a:prstGeom>
          <a:ln w="76200">
            <a:solidFill>
              <a:schemeClr val="bg2">
                <a:lumMod val="50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SharePoint UX – Evolving cross versions</a:t>
            </a:r>
          </a:p>
        </p:txBody>
      </p:sp>
      <p:grpSp>
        <p:nvGrpSpPr>
          <p:cNvPr id="57" name="Group 56"/>
          <p:cNvGrpSpPr/>
          <p:nvPr/>
        </p:nvGrpSpPr>
        <p:grpSpPr>
          <a:xfrm>
            <a:off x="5852240" y="1464618"/>
            <a:ext cx="1800000" cy="4436045"/>
            <a:chOff x="5852240" y="1464618"/>
            <a:chExt cx="1800000" cy="4436045"/>
          </a:xfrm>
        </p:grpSpPr>
        <p:sp>
          <p:nvSpPr>
            <p:cNvPr id="11" name="Flowchart: Connector 10"/>
            <p:cNvSpPr/>
            <p:nvPr/>
          </p:nvSpPr>
          <p:spPr>
            <a:xfrm>
              <a:off x="6269286" y="3726150"/>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sp>
          <p:nvSpPr>
            <p:cNvPr id="12" name="TextBox 11"/>
            <p:cNvSpPr txBox="1"/>
            <p:nvPr/>
          </p:nvSpPr>
          <p:spPr>
            <a:xfrm>
              <a:off x="5852240" y="2940833"/>
              <a:ext cx="1230093" cy="657231"/>
            </a:xfrm>
            <a:prstGeom prst="rect">
              <a:avLst/>
            </a:prstGeom>
            <a:noFill/>
          </p:spPr>
          <p:txBody>
            <a:bodyPr wrap="square" rtlCol="0">
              <a:spAutoFit/>
            </a:bodyPr>
            <a:lstStyle/>
            <a:p>
              <a:pPr defTabSz="932559"/>
              <a:r>
                <a:rPr lang="en-US" sz="3671" dirty="0">
                  <a:solidFill>
                    <a:schemeClr val="tx2"/>
                  </a:solidFill>
                  <a:latin typeface="Segoe UI Light"/>
                </a:rPr>
                <a:t>2009</a:t>
              </a:r>
            </a:p>
          </p:txBody>
        </p:sp>
        <p:sp>
          <p:nvSpPr>
            <p:cNvPr id="29" name="TextBox 28"/>
            <p:cNvSpPr txBox="1"/>
            <p:nvPr/>
          </p:nvSpPr>
          <p:spPr>
            <a:xfrm>
              <a:off x="5852240" y="2457944"/>
              <a:ext cx="1389833"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2010</a:t>
              </a:r>
            </a:p>
          </p:txBody>
        </p:sp>
        <p:sp>
          <p:nvSpPr>
            <p:cNvPr id="78" name="TextBox 77"/>
            <p:cNvSpPr txBox="1"/>
            <p:nvPr/>
          </p:nvSpPr>
          <p:spPr>
            <a:xfrm>
              <a:off x="5852240" y="4287914"/>
              <a:ext cx="1800000" cy="1612749"/>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FAST acquisition</a:t>
              </a:r>
            </a:p>
            <a:p>
              <a:pPr>
                <a:lnSpc>
                  <a:spcPct val="90000"/>
                </a:lnSpc>
                <a:spcAft>
                  <a:spcPts val="600"/>
                </a:spcAft>
              </a:pPr>
              <a:r>
                <a:rPr lang="en-US" sz="1400" dirty="0">
                  <a:gradFill>
                    <a:gsLst>
                      <a:gs pos="2917">
                        <a:schemeClr val="tx1"/>
                      </a:gs>
                      <a:gs pos="30000">
                        <a:schemeClr val="tx1"/>
                      </a:gs>
                    </a:gsLst>
                    <a:lin ang="5400000" scaled="0"/>
                  </a:gradFill>
                </a:rPr>
                <a:t>Shared Services (e.g. taxonomy)</a:t>
              </a:r>
            </a:p>
            <a:p>
              <a:pPr>
                <a:lnSpc>
                  <a:spcPct val="90000"/>
                </a:lnSpc>
                <a:spcAft>
                  <a:spcPts val="600"/>
                </a:spcAft>
              </a:pPr>
              <a:r>
                <a:rPr lang="en-US" sz="1400" dirty="0">
                  <a:gradFill>
                    <a:gsLst>
                      <a:gs pos="2917">
                        <a:schemeClr val="tx1"/>
                      </a:gs>
                      <a:gs pos="30000">
                        <a:schemeClr val="tx1"/>
                      </a:gs>
                    </a:gsLst>
                    <a:lin ang="5400000" scaled="0"/>
                  </a:gradFill>
                </a:rPr>
                <a:t>First Client-Side Rendering Using XSL</a:t>
              </a:r>
            </a:p>
          </p:txBody>
        </p:sp>
        <p:pic>
          <p:nvPicPr>
            <p:cNvPr id="1026" name="Picture 2" descr="Image result for sharepoint 2010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2240" y="1464618"/>
              <a:ext cx="952787" cy="9527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p:cNvGrpSpPr/>
          <p:nvPr/>
        </p:nvGrpSpPr>
        <p:grpSpPr>
          <a:xfrm>
            <a:off x="4010951" y="1441662"/>
            <a:ext cx="1682114" cy="3529516"/>
            <a:chOff x="4010951" y="1441662"/>
            <a:chExt cx="1682114" cy="3529516"/>
          </a:xfrm>
        </p:grpSpPr>
        <p:sp>
          <p:nvSpPr>
            <p:cNvPr id="9" name="Flowchart: Connector 8"/>
            <p:cNvSpPr/>
            <p:nvPr/>
          </p:nvSpPr>
          <p:spPr>
            <a:xfrm>
              <a:off x="4426154" y="3676471"/>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sp>
          <p:nvSpPr>
            <p:cNvPr id="10" name="TextBox 9"/>
            <p:cNvSpPr txBox="1"/>
            <p:nvPr/>
          </p:nvSpPr>
          <p:spPr>
            <a:xfrm>
              <a:off x="4010951" y="2908940"/>
              <a:ext cx="1226406" cy="670315"/>
            </a:xfrm>
            <a:prstGeom prst="rect">
              <a:avLst/>
            </a:prstGeom>
            <a:noFill/>
          </p:spPr>
          <p:txBody>
            <a:bodyPr wrap="none" rtlCol="0">
              <a:spAutoFit/>
            </a:bodyPr>
            <a:lstStyle/>
            <a:p>
              <a:pPr defTabSz="932559"/>
              <a:r>
                <a:rPr lang="en-US" sz="3671" dirty="0">
                  <a:solidFill>
                    <a:schemeClr val="tx2"/>
                  </a:solidFill>
                  <a:latin typeface="Segoe UI Light"/>
                </a:rPr>
                <a:t>2006</a:t>
              </a:r>
            </a:p>
          </p:txBody>
        </p:sp>
        <p:sp>
          <p:nvSpPr>
            <p:cNvPr id="27" name="TextBox 26"/>
            <p:cNvSpPr txBox="1"/>
            <p:nvPr/>
          </p:nvSpPr>
          <p:spPr>
            <a:xfrm>
              <a:off x="4010951" y="2432775"/>
              <a:ext cx="1682114" cy="542399"/>
            </a:xfrm>
            <a:prstGeom prst="rect">
              <a:avLst/>
            </a:prstGeom>
            <a:noFill/>
          </p:spPr>
          <p:txBody>
            <a:bodyPr wrap="none" rtlCol="0">
              <a:spAutoFit/>
            </a:bodyPr>
            <a:lstStyle/>
            <a:p>
              <a:pPr defTabSz="932559"/>
              <a:r>
                <a:rPr lang="en-US" sz="1428" dirty="0">
                  <a:solidFill>
                    <a:srgbClr val="000000">
                      <a:lumMod val="65000"/>
                      <a:lumOff val="35000"/>
                    </a:srgbClr>
                  </a:solidFill>
                </a:rPr>
                <a:t>Office SharePoint</a:t>
              </a:r>
            </a:p>
            <a:p>
              <a:pPr defTabSz="932559"/>
              <a:r>
                <a:rPr lang="en-US" sz="1428" dirty="0">
                  <a:solidFill>
                    <a:srgbClr val="000000">
                      <a:lumMod val="65000"/>
                      <a:lumOff val="35000"/>
                    </a:srgbClr>
                  </a:solidFill>
                </a:rPr>
                <a:t>Server 2007</a:t>
              </a:r>
            </a:p>
          </p:txBody>
        </p:sp>
        <p:sp>
          <p:nvSpPr>
            <p:cNvPr id="77" name="TextBox 76"/>
            <p:cNvSpPr txBox="1"/>
            <p:nvPr/>
          </p:nvSpPr>
          <p:spPr>
            <a:xfrm>
              <a:off x="4010951" y="4287914"/>
              <a:ext cx="1577032" cy="683264"/>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SharePoint Publishing</a:t>
              </a:r>
            </a:p>
          </p:txBody>
        </p:sp>
        <p:pic>
          <p:nvPicPr>
            <p:cNvPr id="1028" name="Picture 4" descr="Image result for sharepoint 2007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4272" y="1441662"/>
              <a:ext cx="963169" cy="959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p:cNvGrpSpPr/>
          <p:nvPr/>
        </p:nvGrpSpPr>
        <p:grpSpPr>
          <a:xfrm>
            <a:off x="2216142" y="1473173"/>
            <a:ext cx="1697839" cy="3845792"/>
            <a:chOff x="2169662" y="1473173"/>
            <a:chExt cx="1697839" cy="3845792"/>
          </a:xfrm>
        </p:grpSpPr>
        <p:sp>
          <p:nvSpPr>
            <p:cNvPr id="8" name="TextBox 7"/>
            <p:cNvSpPr txBox="1"/>
            <p:nvPr/>
          </p:nvSpPr>
          <p:spPr>
            <a:xfrm>
              <a:off x="2169662" y="2898497"/>
              <a:ext cx="1173986" cy="670315"/>
            </a:xfrm>
            <a:prstGeom prst="rect">
              <a:avLst/>
            </a:prstGeom>
            <a:noFill/>
          </p:spPr>
          <p:txBody>
            <a:bodyPr wrap="none" rtlCol="0">
              <a:spAutoFit/>
            </a:bodyPr>
            <a:lstStyle/>
            <a:p>
              <a:pPr defTabSz="932559"/>
              <a:r>
                <a:rPr lang="en-US" sz="3671" dirty="0">
                  <a:solidFill>
                    <a:schemeClr val="tx2"/>
                  </a:solidFill>
                  <a:latin typeface="Segoe UI Light"/>
                </a:rPr>
                <a:t>2003</a:t>
              </a:r>
            </a:p>
          </p:txBody>
        </p:sp>
        <p:sp>
          <p:nvSpPr>
            <p:cNvPr id="25" name="TextBox 24"/>
            <p:cNvSpPr txBox="1"/>
            <p:nvPr/>
          </p:nvSpPr>
          <p:spPr>
            <a:xfrm>
              <a:off x="2169662" y="2437502"/>
              <a:ext cx="1697839"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Portal Server 2003</a:t>
              </a:r>
            </a:p>
          </p:txBody>
        </p:sp>
        <p:sp>
          <p:nvSpPr>
            <p:cNvPr id="7" name="Flowchart: Connector 6"/>
            <p:cNvSpPr/>
            <p:nvPr/>
          </p:nvSpPr>
          <p:spPr>
            <a:xfrm>
              <a:off x="2558655" y="3696365"/>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dirty="0">
                <a:solidFill>
                  <a:srgbClr val="FFFFFF"/>
                </a:solidFill>
              </a:endParaRPr>
            </a:p>
          </p:txBody>
        </p:sp>
        <p:sp>
          <p:nvSpPr>
            <p:cNvPr id="76" name="TextBox 75"/>
            <p:cNvSpPr txBox="1"/>
            <p:nvPr/>
          </p:nvSpPr>
          <p:spPr>
            <a:xfrm>
              <a:off x="2169662" y="4287914"/>
              <a:ext cx="1509627" cy="1031051"/>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ASP.NET</a:t>
              </a:r>
            </a:p>
            <a:p>
              <a:pPr>
                <a:lnSpc>
                  <a:spcPct val="90000"/>
                </a:lnSpc>
                <a:spcAft>
                  <a:spcPts val="600"/>
                </a:spcAft>
              </a:pPr>
              <a:r>
                <a:rPr lang="en-US" sz="1400" dirty="0" err="1">
                  <a:gradFill>
                    <a:gsLst>
                      <a:gs pos="2917">
                        <a:schemeClr val="tx1"/>
                      </a:gs>
                      <a:gs pos="30000">
                        <a:schemeClr val="tx1"/>
                      </a:gs>
                    </a:gsLst>
                    <a:lin ang="5400000" scaled="0"/>
                  </a:gradFill>
                </a:rPr>
                <a:t>WebParts</a:t>
              </a:r>
              <a:endParaRPr lang="en-US" sz="1400" dirty="0">
                <a:gradFill>
                  <a:gsLst>
                    <a:gs pos="2917">
                      <a:schemeClr val="tx1"/>
                    </a:gs>
                    <a:gs pos="30000">
                      <a:schemeClr val="tx1"/>
                    </a:gs>
                  </a:gsLst>
                  <a:lin ang="5400000" scaled="0"/>
                </a:gradFill>
              </a:endParaRPr>
            </a:p>
            <a:p>
              <a:pPr>
                <a:lnSpc>
                  <a:spcPct val="90000"/>
                </a:lnSpc>
                <a:spcAft>
                  <a:spcPts val="600"/>
                </a:spcAft>
              </a:pPr>
              <a:r>
                <a:rPr lang="en-US" sz="1400" dirty="0">
                  <a:gradFill>
                    <a:gsLst>
                      <a:gs pos="2917">
                        <a:schemeClr val="tx1"/>
                      </a:gs>
                      <a:gs pos="30000">
                        <a:schemeClr val="tx1"/>
                      </a:gs>
                    </a:gsLst>
                    <a:lin ang="5400000" scaled="0"/>
                  </a:gradFill>
                </a:rPr>
                <a:t>CAML</a:t>
              </a:r>
            </a:p>
          </p:txBody>
        </p:sp>
        <p:pic>
          <p:nvPicPr>
            <p:cNvPr id="64" name="Picture 4" descr="Image result for sharepoint 2007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5459" y="1473173"/>
              <a:ext cx="963169" cy="959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p:cNvGrpSpPr/>
          <p:nvPr/>
        </p:nvGrpSpPr>
        <p:grpSpPr>
          <a:xfrm>
            <a:off x="328373" y="1641319"/>
            <a:ext cx="1800000" cy="3871546"/>
            <a:chOff x="328373" y="1641319"/>
            <a:chExt cx="1800000" cy="3871546"/>
          </a:xfrm>
        </p:grpSpPr>
        <p:sp>
          <p:nvSpPr>
            <p:cNvPr id="5" name="Flowchart: Connector 4"/>
            <p:cNvSpPr/>
            <p:nvPr/>
          </p:nvSpPr>
          <p:spPr>
            <a:xfrm>
              <a:off x="679822" y="3714613"/>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dirty="0">
                <a:solidFill>
                  <a:srgbClr val="FFFFFF"/>
                </a:solidFill>
              </a:endParaRPr>
            </a:p>
          </p:txBody>
        </p:sp>
        <p:sp>
          <p:nvSpPr>
            <p:cNvPr id="6" name="TextBox 5"/>
            <p:cNvSpPr txBox="1"/>
            <p:nvPr/>
          </p:nvSpPr>
          <p:spPr>
            <a:xfrm>
              <a:off x="328373" y="2898339"/>
              <a:ext cx="1098898" cy="670315"/>
            </a:xfrm>
            <a:prstGeom prst="rect">
              <a:avLst/>
            </a:prstGeom>
            <a:noFill/>
          </p:spPr>
          <p:txBody>
            <a:bodyPr wrap="none" rtlCol="0">
              <a:spAutoFit/>
            </a:bodyPr>
            <a:lstStyle/>
            <a:p>
              <a:pPr defTabSz="932559"/>
              <a:r>
                <a:rPr lang="en-US" sz="3671" dirty="0">
                  <a:solidFill>
                    <a:schemeClr val="tx2"/>
                  </a:solidFill>
                  <a:latin typeface="Segoe UI Light"/>
                </a:rPr>
                <a:t>2001</a:t>
              </a:r>
            </a:p>
          </p:txBody>
        </p:sp>
        <p:sp>
          <p:nvSpPr>
            <p:cNvPr id="23" name="TextBox 22"/>
            <p:cNvSpPr txBox="1"/>
            <p:nvPr/>
          </p:nvSpPr>
          <p:spPr>
            <a:xfrm>
              <a:off x="328373" y="2437503"/>
              <a:ext cx="1697839"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Portal Server 2001</a:t>
              </a:r>
            </a:p>
          </p:txBody>
        </p:sp>
        <p:sp>
          <p:nvSpPr>
            <p:cNvPr id="39" name="TextBox 38"/>
            <p:cNvSpPr txBox="1"/>
            <p:nvPr/>
          </p:nvSpPr>
          <p:spPr>
            <a:xfrm>
              <a:off x="328373" y="4287914"/>
              <a:ext cx="1509627" cy="1224951"/>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ASP</a:t>
              </a:r>
            </a:p>
            <a:p>
              <a:pPr>
                <a:lnSpc>
                  <a:spcPct val="90000"/>
                </a:lnSpc>
                <a:spcAft>
                  <a:spcPts val="600"/>
                </a:spcAft>
              </a:pPr>
              <a:r>
                <a:rPr lang="en-US" sz="1400" dirty="0">
                  <a:gradFill>
                    <a:gsLst>
                      <a:gs pos="2917">
                        <a:schemeClr val="tx1"/>
                      </a:gs>
                      <a:gs pos="30000">
                        <a:schemeClr val="tx1"/>
                      </a:gs>
                    </a:gsLst>
                    <a:lin ang="5400000" scaled="0"/>
                  </a:gradFill>
                </a:rPr>
                <a:t>Early Server Widget Tech</a:t>
              </a:r>
            </a:p>
            <a:p>
              <a:pPr>
                <a:lnSpc>
                  <a:spcPct val="90000"/>
                </a:lnSpc>
                <a:spcAft>
                  <a:spcPts val="600"/>
                </a:spcAft>
              </a:pPr>
              <a:r>
                <a:rPr lang="en-US" sz="1400" dirty="0">
                  <a:gradFill>
                    <a:gsLst>
                      <a:gs pos="2917">
                        <a:schemeClr val="tx1"/>
                      </a:gs>
                      <a:gs pos="30000">
                        <a:schemeClr val="tx1"/>
                      </a:gs>
                    </a:gsLst>
                    <a:lin ang="5400000" scaled="0"/>
                  </a:gradFill>
                </a:rPr>
                <a:t>Single Box</a:t>
              </a:r>
            </a:p>
          </p:txBody>
        </p:sp>
        <p:pic>
          <p:nvPicPr>
            <p:cNvPr id="1030" name="Picture 6" descr="Image result for sharepoint 2001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616" y="1641319"/>
              <a:ext cx="1740757" cy="6906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p:cNvGrpSpPr/>
          <p:nvPr/>
        </p:nvGrpSpPr>
        <p:grpSpPr>
          <a:xfrm>
            <a:off x="7693534" y="1421200"/>
            <a:ext cx="1799995" cy="4402519"/>
            <a:chOff x="7693534" y="1421200"/>
            <a:chExt cx="1799995" cy="4402519"/>
          </a:xfrm>
        </p:grpSpPr>
        <p:sp>
          <p:nvSpPr>
            <p:cNvPr id="41" name="TextBox 40"/>
            <p:cNvSpPr txBox="1"/>
            <p:nvPr/>
          </p:nvSpPr>
          <p:spPr>
            <a:xfrm>
              <a:off x="7693534" y="2922308"/>
              <a:ext cx="1284689" cy="657231"/>
            </a:xfrm>
            <a:prstGeom prst="rect">
              <a:avLst/>
            </a:prstGeom>
            <a:noFill/>
          </p:spPr>
          <p:txBody>
            <a:bodyPr wrap="none" rtlCol="0">
              <a:spAutoFit/>
            </a:bodyPr>
            <a:lstStyle/>
            <a:p>
              <a:pPr defTabSz="932559"/>
              <a:r>
                <a:rPr lang="en-US" sz="3671" dirty="0">
                  <a:solidFill>
                    <a:schemeClr val="tx2"/>
                  </a:solidFill>
                  <a:latin typeface="Segoe UI Light"/>
                </a:rPr>
                <a:t>2012</a:t>
              </a:r>
            </a:p>
          </p:txBody>
        </p:sp>
        <p:sp>
          <p:nvSpPr>
            <p:cNvPr id="44" name="TextBox 43"/>
            <p:cNvSpPr txBox="1"/>
            <p:nvPr/>
          </p:nvSpPr>
          <p:spPr>
            <a:xfrm>
              <a:off x="7693534" y="2436149"/>
              <a:ext cx="1410411" cy="531812"/>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2013</a:t>
              </a:r>
            </a:p>
          </p:txBody>
        </p:sp>
        <p:sp>
          <p:nvSpPr>
            <p:cNvPr id="45" name="TextBox 44"/>
            <p:cNvSpPr txBox="1"/>
            <p:nvPr/>
          </p:nvSpPr>
          <p:spPr>
            <a:xfrm>
              <a:off x="7693534" y="4287914"/>
              <a:ext cx="1799995" cy="153580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Search driven publishing sites</a:t>
              </a:r>
            </a:p>
            <a:p>
              <a:pPr>
                <a:lnSpc>
                  <a:spcPct val="90000"/>
                </a:lnSpc>
                <a:spcAft>
                  <a:spcPts val="600"/>
                </a:spcAft>
              </a:pPr>
              <a:r>
                <a:rPr lang="en-US" sz="1400" dirty="0">
                  <a:gradFill>
                    <a:gsLst>
                      <a:gs pos="2917">
                        <a:schemeClr val="tx1"/>
                      </a:gs>
                      <a:gs pos="30000">
                        <a:schemeClr val="tx1"/>
                      </a:gs>
                    </a:gsLst>
                    <a:lin ang="5400000" scaled="0"/>
                  </a:gradFill>
                </a:rPr>
                <a:t>Client-Side Rendering sprinkled in, e.g. CBS, MDS, etc.</a:t>
              </a:r>
            </a:p>
          </p:txBody>
        </p:sp>
        <p:pic>
          <p:nvPicPr>
            <p:cNvPr id="61" name="Picture 60"/>
            <p:cNvPicPr>
              <a:picLocks noChangeAspect="1"/>
            </p:cNvPicPr>
            <p:nvPr/>
          </p:nvPicPr>
          <p:blipFill rotWithShape="1">
            <a:blip r:embed="rId6"/>
            <a:srcRect r="63118"/>
            <a:stretch/>
          </p:blipFill>
          <p:spPr>
            <a:xfrm>
              <a:off x="7693534" y="1421200"/>
              <a:ext cx="1048843" cy="1069821"/>
            </a:xfrm>
            <a:prstGeom prst="rect">
              <a:avLst/>
            </a:prstGeom>
          </p:spPr>
        </p:pic>
        <p:sp>
          <p:nvSpPr>
            <p:cNvPr id="66" name="Flowchart: Connector 65"/>
            <p:cNvSpPr/>
            <p:nvPr/>
          </p:nvSpPr>
          <p:spPr>
            <a:xfrm>
              <a:off x="8137878" y="3714321"/>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grpSp>
      <p:grpSp>
        <p:nvGrpSpPr>
          <p:cNvPr id="63" name="Group 62"/>
          <p:cNvGrpSpPr/>
          <p:nvPr/>
        </p:nvGrpSpPr>
        <p:grpSpPr>
          <a:xfrm>
            <a:off x="9674621" y="1446592"/>
            <a:ext cx="2489582" cy="4801859"/>
            <a:chOff x="9534817" y="1446592"/>
            <a:chExt cx="2489582" cy="4801859"/>
          </a:xfrm>
        </p:grpSpPr>
        <p:sp>
          <p:nvSpPr>
            <p:cNvPr id="14" name="TextBox 13"/>
            <p:cNvSpPr txBox="1"/>
            <p:nvPr/>
          </p:nvSpPr>
          <p:spPr>
            <a:xfrm>
              <a:off x="9534817" y="2923661"/>
              <a:ext cx="1521571" cy="657231"/>
            </a:xfrm>
            <a:prstGeom prst="rect">
              <a:avLst/>
            </a:prstGeom>
            <a:noFill/>
          </p:spPr>
          <p:txBody>
            <a:bodyPr wrap="none" rtlCol="0">
              <a:spAutoFit/>
            </a:bodyPr>
            <a:lstStyle/>
            <a:p>
              <a:pPr defTabSz="932559"/>
              <a:r>
                <a:rPr lang="en-US" sz="3671" dirty="0">
                  <a:solidFill>
                    <a:schemeClr val="tx2"/>
                  </a:solidFill>
                  <a:latin typeface="Segoe UI Light"/>
                </a:rPr>
                <a:t>2016 …</a:t>
              </a:r>
            </a:p>
          </p:txBody>
        </p:sp>
        <p:sp>
          <p:nvSpPr>
            <p:cNvPr id="31" name="TextBox 30"/>
            <p:cNvSpPr txBox="1"/>
            <p:nvPr/>
          </p:nvSpPr>
          <p:spPr>
            <a:xfrm>
              <a:off x="9534817" y="2437502"/>
              <a:ext cx="1572675" cy="531812"/>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2016, SPO</a:t>
              </a:r>
            </a:p>
          </p:txBody>
        </p:sp>
        <p:sp>
          <p:nvSpPr>
            <p:cNvPr id="79" name="TextBox 78"/>
            <p:cNvSpPr txBox="1"/>
            <p:nvPr/>
          </p:nvSpPr>
          <p:spPr>
            <a:xfrm>
              <a:off x="9534817" y="4287914"/>
              <a:ext cx="2489582" cy="1960537"/>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Hybrid</a:t>
              </a:r>
            </a:p>
            <a:p>
              <a:pPr>
                <a:lnSpc>
                  <a:spcPct val="90000"/>
                </a:lnSpc>
                <a:spcAft>
                  <a:spcPts val="600"/>
                </a:spcAft>
              </a:pPr>
              <a:r>
                <a:rPr lang="en-US" sz="1400" dirty="0">
                  <a:gradFill>
                    <a:gsLst>
                      <a:gs pos="2917">
                        <a:schemeClr val="tx1"/>
                      </a:gs>
                      <a:gs pos="30000">
                        <a:schemeClr val="tx1"/>
                      </a:gs>
                    </a:gsLst>
                    <a:lin ang="5400000" scaled="0"/>
                  </a:gradFill>
                </a:rPr>
                <a:t>Modern standalone cloud apps, e.g. O365 Video, Delve, etc.</a:t>
              </a:r>
            </a:p>
            <a:p>
              <a:pPr>
                <a:lnSpc>
                  <a:spcPct val="90000"/>
                </a:lnSpc>
                <a:spcAft>
                  <a:spcPts val="600"/>
                </a:spcAft>
              </a:pPr>
              <a:r>
                <a:rPr lang="en-US" sz="1400" dirty="0">
                  <a:gradFill>
                    <a:gsLst>
                      <a:gs pos="2917">
                        <a:schemeClr val="tx1"/>
                      </a:gs>
                      <a:gs pos="30000">
                        <a:schemeClr val="tx1"/>
                      </a:gs>
                    </a:gsLst>
                    <a:lin ang="5400000" scaled="0"/>
                  </a:gradFill>
                </a:rPr>
                <a:t>…</a:t>
              </a:r>
            </a:p>
            <a:p>
              <a:pPr>
                <a:lnSpc>
                  <a:spcPct val="90000"/>
                </a:lnSpc>
                <a:spcAft>
                  <a:spcPts val="600"/>
                </a:spcAft>
              </a:pPr>
              <a:r>
                <a:rPr lang="en-US" sz="1400" dirty="0" err="1">
                  <a:gradFill>
                    <a:gsLst>
                      <a:gs pos="2917">
                        <a:schemeClr val="tx1"/>
                      </a:gs>
                      <a:gs pos="30000">
                        <a:schemeClr val="tx1"/>
                      </a:gs>
                    </a:gsLst>
                    <a:lin ang="5400000" scaled="0"/>
                  </a:gradFill>
                </a:rPr>
                <a:t>SPFx</a:t>
              </a:r>
              <a:r>
                <a:rPr lang="en-US" sz="1400" dirty="0">
                  <a:gradFill>
                    <a:gsLst>
                      <a:gs pos="2917">
                        <a:schemeClr val="tx1"/>
                      </a:gs>
                      <a:gs pos="30000">
                        <a:schemeClr val="tx1"/>
                      </a:gs>
                    </a:gsLst>
                    <a:lin ang="5400000" scaled="0"/>
                  </a:gradFill>
                </a:rPr>
                <a:t> and Office Fabric</a:t>
              </a:r>
            </a:p>
            <a:p>
              <a:pPr>
                <a:lnSpc>
                  <a:spcPct val="90000"/>
                </a:lnSpc>
                <a:spcAft>
                  <a:spcPts val="600"/>
                </a:spcAft>
              </a:pPr>
              <a:r>
                <a:rPr lang="en-US" sz="1400" dirty="0">
                  <a:gradFill>
                    <a:gsLst>
                      <a:gs pos="2917">
                        <a:schemeClr val="tx1"/>
                      </a:gs>
                      <a:gs pos="30000">
                        <a:schemeClr val="tx1"/>
                      </a:gs>
                    </a:gsLst>
                    <a:lin ang="5400000" scaled="0"/>
                  </a:gradFill>
                </a:rPr>
                <a:t>Modern SharePoint pages</a:t>
              </a:r>
            </a:p>
          </p:txBody>
        </p:sp>
        <p:pic>
          <p:nvPicPr>
            <p:cNvPr id="60" name="Picture 59"/>
            <p:cNvPicPr>
              <a:picLocks noChangeAspect="1"/>
            </p:cNvPicPr>
            <p:nvPr/>
          </p:nvPicPr>
          <p:blipFill rotWithShape="1">
            <a:blip r:embed="rId6"/>
            <a:srcRect r="63118"/>
            <a:stretch/>
          </p:blipFill>
          <p:spPr>
            <a:xfrm>
              <a:off x="9534817" y="1446592"/>
              <a:ext cx="1048843" cy="1069821"/>
            </a:xfrm>
            <a:prstGeom prst="rect">
              <a:avLst/>
            </a:prstGeom>
          </p:spPr>
        </p:pic>
        <p:sp>
          <p:nvSpPr>
            <p:cNvPr id="67" name="Flowchart: Connector 66"/>
            <p:cNvSpPr/>
            <p:nvPr/>
          </p:nvSpPr>
          <p:spPr>
            <a:xfrm>
              <a:off x="9953693" y="3724373"/>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grpSp>
      <p:pic>
        <p:nvPicPr>
          <p:cNvPr id="4" name="Picture 3" descr="A close up of a sign&#10;&#10;Description automatically generated">
            <a:extLst>
              <a:ext uri="{FF2B5EF4-FFF2-40B4-BE49-F238E27FC236}">
                <a16:creationId xmlns:a16="http://schemas.microsoft.com/office/drawing/2014/main" id="{2F871157-DAB6-4157-A344-D796D14826E2}"/>
              </a:ext>
            </a:extLst>
          </p:cNvPr>
          <p:cNvPicPr>
            <a:picLocks noChangeAspect="1"/>
          </p:cNvPicPr>
          <p:nvPr/>
        </p:nvPicPr>
        <p:blipFill>
          <a:blip r:embed="rId7"/>
          <a:stretch>
            <a:fillRect/>
          </a:stretch>
        </p:blipFill>
        <p:spPr>
          <a:xfrm>
            <a:off x="11343347" y="1576204"/>
            <a:ext cx="820856" cy="820856"/>
          </a:xfrm>
          <a:prstGeom prst="rect">
            <a:avLst/>
          </a:prstGeom>
        </p:spPr>
      </p:pic>
    </p:spTree>
    <p:extLst>
      <p:ext uri="{BB962C8B-B14F-4D97-AF65-F5344CB8AC3E}">
        <p14:creationId xmlns:p14="http://schemas.microsoft.com/office/powerpoint/2010/main" val="2918682731"/>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bwMode="auto">
          <a:xfrm>
            <a:off x="8809037" y="2598056"/>
            <a:ext cx="2254737" cy="2254737"/>
          </a:xfrm>
          <a:prstGeom prst="ellipse">
            <a:avLst/>
          </a:prstGeom>
          <a:solidFill>
            <a:schemeClr val="tx1">
              <a:lumMod val="20000"/>
              <a:lumOff val="80000"/>
              <a:alpha val="7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0" name="Title 49"/>
          <p:cNvSpPr>
            <a:spLocks noGrp="1"/>
          </p:cNvSpPr>
          <p:nvPr>
            <p:ph type="title"/>
          </p:nvPr>
        </p:nvSpPr>
        <p:spPr>
          <a:xfrm>
            <a:off x="274639" y="295274"/>
            <a:ext cx="11889564" cy="692497"/>
          </a:xfrm>
        </p:spPr>
        <p:txBody>
          <a:bodyPr/>
          <a:lstStyle/>
          <a:p>
            <a:r>
              <a:rPr lang="en-US" sz="3200" dirty="0"/>
              <a:t>SharePoint Framework Extensibility Principles</a:t>
            </a:r>
            <a:br>
              <a:rPr lang="en-US" sz="1800" dirty="0"/>
            </a:br>
            <a:r>
              <a:rPr lang="en-US" sz="1800" spc="-50" dirty="0">
                <a:gradFill>
                  <a:gsLst>
                    <a:gs pos="21875">
                      <a:schemeClr val="tx2"/>
                    </a:gs>
                    <a:gs pos="61000">
                      <a:schemeClr val="tx2"/>
                    </a:gs>
                  </a:gsLst>
                  <a:lin ang="5400000" scaled="0"/>
                </a:gradFill>
              </a:rPr>
              <a:t>Build </a:t>
            </a:r>
            <a:r>
              <a:rPr lang="en-US" sz="1800" spc="-50" dirty="0">
                <a:gradFill>
                  <a:gsLst>
                    <a:gs pos="21875">
                      <a:schemeClr val="tx2"/>
                    </a:gs>
                    <a:gs pos="61000">
                      <a:schemeClr val="tx2"/>
                    </a:gs>
                  </a:gsLst>
                  <a:lin ang="5400000" scaled="0"/>
                </a:gradFill>
                <a:latin typeface="Segoe UI Semibold" panose="020B0702040204020203" pitchFamily="34" charset="0"/>
              </a:rPr>
              <a:t>long-term, value-added </a:t>
            </a:r>
            <a:r>
              <a:rPr lang="en-US" sz="1800" spc="-50" dirty="0">
                <a:gradFill>
                  <a:gsLst>
                    <a:gs pos="21875">
                      <a:schemeClr val="tx2"/>
                    </a:gs>
                    <a:gs pos="61000">
                      <a:schemeClr val="tx2"/>
                    </a:gs>
                  </a:gsLst>
                  <a:lin ang="5400000" scaled="0"/>
                </a:gradFill>
              </a:rPr>
              <a:t>services for enterprise mobility</a:t>
            </a:r>
            <a:endParaRPr lang="en-US" sz="1800" spc="-50" dirty="0"/>
          </a:p>
        </p:txBody>
      </p:sp>
      <p:sp>
        <p:nvSpPr>
          <p:cNvPr id="121" name="Rectangle 120"/>
          <p:cNvSpPr/>
          <p:nvPr/>
        </p:nvSpPr>
        <p:spPr bwMode="auto">
          <a:xfrm>
            <a:off x="849363" y="2603731"/>
            <a:ext cx="5445074" cy="2107245"/>
          </a:xfrm>
          <a:prstGeom prst="rect">
            <a:avLst/>
          </a:prstGeom>
          <a:noFill/>
          <a:ln w="10795" cap="flat" cmpd="sng" algn="ctr">
            <a:noFill/>
            <a:prstDash val="solid"/>
            <a:headEnd type="none" w="med" len="med"/>
            <a:tailEnd type="none" w="med" len="med"/>
          </a:ln>
          <a:effectLst/>
        </p:spPr>
        <p:txBody>
          <a:bodyPr vert="horz" wrap="square" lIns="89629" tIns="45713" rIns="89629" bIns="45713" numCol="1" rtlCol="0" anchor="t" anchorCtr="0" compatLnSpc="1">
            <a:prstTxWarp prst="textNoShape">
              <a:avLst/>
            </a:prstTxWarp>
          </a:bodyPr>
          <a:lstStyle/>
          <a:p>
            <a:pPr defTabSz="913926" fontAlgn="base">
              <a:spcBef>
                <a:spcPct val="0"/>
              </a:spcBef>
              <a:spcAft>
                <a:spcPts val="2353"/>
              </a:spcAft>
              <a:defRPr/>
            </a:pP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To provide an Application Development Framework that aligns 1</a:t>
            </a:r>
            <a:r>
              <a:rPr lang="en-US" sz="2000" kern="0" baseline="30000" dirty="0">
                <a:ln>
                  <a:solidFill>
                    <a:srgbClr val="FFFFFF">
                      <a:alpha val="0"/>
                    </a:srgbClr>
                  </a:solidFill>
                </a:ln>
                <a:solidFill>
                  <a:srgbClr val="505050"/>
                </a:solidFill>
                <a:latin typeface="Segoe UI" panose="020B0502040204020203" pitchFamily="34" charset="0"/>
                <a:cs typeface="Segoe UI" panose="020B0502040204020203" pitchFamily="34" charset="0"/>
              </a:rPr>
              <a:t>st</a:t>
            </a: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 and 3</a:t>
            </a:r>
            <a:r>
              <a:rPr lang="en-US" sz="2000" kern="0" baseline="30000" dirty="0">
                <a:ln>
                  <a:solidFill>
                    <a:srgbClr val="FFFFFF">
                      <a:alpha val="0"/>
                    </a:srgbClr>
                  </a:solidFill>
                </a:ln>
                <a:solidFill>
                  <a:srgbClr val="505050"/>
                </a:solidFill>
                <a:latin typeface="Segoe UI" panose="020B0502040204020203" pitchFamily="34" charset="0"/>
                <a:cs typeface="Segoe UI" panose="020B0502040204020203" pitchFamily="34" charset="0"/>
              </a:rPr>
              <a:t>rd</a:t>
            </a: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 parties</a:t>
            </a:r>
          </a:p>
          <a:p>
            <a:pPr defTabSz="913926" fontAlgn="base">
              <a:spcBef>
                <a:spcPct val="0"/>
              </a:spcBef>
              <a:spcAft>
                <a:spcPts val="2353"/>
              </a:spcAft>
              <a:defRPr/>
            </a:pP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To build industry leading client-side solutions On-Premises and in the Cloud</a:t>
            </a:r>
          </a:p>
          <a:p>
            <a:pPr defTabSz="913926" fontAlgn="base">
              <a:spcBef>
                <a:spcPct val="0"/>
              </a:spcBef>
              <a:spcAft>
                <a:spcPts val="2353"/>
              </a:spcAft>
              <a:defRPr/>
            </a:pP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Unlocking the potentials of SharePoint </a:t>
            </a:r>
            <a:b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b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and the Microsoft Graph on desktops </a:t>
            </a:r>
            <a:b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b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or any device</a:t>
            </a:r>
          </a:p>
        </p:txBody>
      </p:sp>
      <p:sp>
        <p:nvSpPr>
          <p:cNvPr id="122" name="Freeform 9"/>
          <p:cNvSpPr>
            <a:spLocks noEditPoints="1"/>
          </p:cNvSpPr>
          <p:nvPr/>
        </p:nvSpPr>
        <p:spPr bwMode="black">
          <a:xfrm>
            <a:off x="431434" y="2642331"/>
            <a:ext cx="364171" cy="36565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89629" tIns="44815" rIns="89629" bIns="44815" numCol="1" anchor="t" anchorCtr="0" compatLnSpc="1">
            <a:prstTxWarp prst="textNoShape">
              <a:avLst/>
            </a:prstTxWarp>
          </a:bodyPr>
          <a:lstStyle/>
          <a:p>
            <a:pPr defTabSz="914019">
              <a:defRPr/>
            </a:pPr>
            <a:endParaRPr lang="en-US" sz="1764" kern="0">
              <a:solidFill>
                <a:srgbClr val="505050"/>
              </a:solidFill>
            </a:endParaRPr>
          </a:p>
        </p:txBody>
      </p:sp>
      <p:sp>
        <p:nvSpPr>
          <p:cNvPr id="123" name="Freeform 9"/>
          <p:cNvSpPr>
            <a:spLocks noEditPoints="1"/>
          </p:cNvSpPr>
          <p:nvPr/>
        </p:nvSpPr>
        <p:spPr bwMode="black">
          <a:xfrm>
            <a:off x="435411" y="3551554"/>
            <a:ext cx="364171" cy="36565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89629" tIns="44815" rIns="89629" bIns="44815" numCol="1" anchor="t" anchorCtr="0" compatLnSpc="1">
            <a:prstTxWarp prst="textNoShape">
              <a:avLst/>
            </a:prstTxWarp>
          </a:bodyPr>
          <a:lstStyle/>
          <a:p>
            <a:pPr defTabSz="914019">
              <a:defRPr/>
            </a:pPr>
            <a:endParaRPr lang="en-US" sz="1764" kern="0">
              <a:solidFill>
                <a:srgbClr val="505050"/>
              </a:solidFill>
            </a:endParaRPr>
          </a:p>
        </p:txBody>
      </p:sp>
      <p:sp>
        <p:nvSpPr>
          <p:cNvPr id="124" name="Freeform 9"/>
          <p:cNvSpPr>
            <a:spLocks noEditPoints="1"/>
          </p:cNvSpPr>
          <p:nvPr/>
        </p:nvSpPr>
        <p:spPr bwMode="black">
          <a:xfrm>
            <a:off x="431434" y="4460777"/>
            <a:ext cx="364171" cy="36565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89629" tIns="44815" rIns="89629" bIns="44815" numCol="1" anchor="t" anchorCtr="0" compatLnSpc="1">
            <a:prstTxWarp prst="textNoShape">
              <a:avLst/>
            </a:prstTxWarp>
          </a:bodyPr>
          <a:lstStyle/>
          <a:p>
            <a:pPr defTabSz="914019">
              <a:defRPr/>
            </a:pPr>
            <a:endParaRPr lang="en-US" sz="1764" kern="0">
              <a:solidFill>
                <a:srgbClr val="505050"/>
              </a:solidFill>
            </a:endParaRPr>
          </a:p>
        </p:txBody>
      </p:sp>
      <p:sp>
        <p:nvSpPr>
          <p:cNvPr id="125" name="TextBox 124"/>
          <p:cNvSpPr txBox="1"/>
          <p:nvPr/>
        </p:nvSpPr>
        <p:spPr>
          <a:xfrm>
            <a:off x="431434" y="2041344"/>
            <a:ext cx="3325002" cy="442932"/>
          </a:xfrm>
          <a:prstGeom prst="rect">
            <a:avLst/>
          </a:prstGeom>
          <a:noFill/>
        </p:spPr>
        <p:txBody>
          <a:bodyPr wrap="square" lIns="0" tIns="0" rIns="0" bIns="0" rtlCol="0">
            <a:spAutoFit/>
          </a:bodyPr>
          <a:lstStyle/>
          <a:p>
            <a:pPr defTabSz="914019">
              <a:lnSpc>
                <a:spcPct val="90000"/>
              </a:lnSpc>
              <a:spcAft>
                <a:spcPts val="587"/>
              </a:spcAft>
            </a:pPr>
            <a:r>
              <a:rPr lang="en-US" sz="3136" dirty="0">
                <a:gradFill>
                  <a:gsLst>
                    <a:gs pos="97744">
                      <a:schemeClr val="tx2"/>
                    </a:gs>
                    <a:gs pos="82707">
                      <a:schemeClr val="tx2"/>
                    </a:gs>
                  </a:gsLst>
                  <a:lin ang="5400000" scaled="0"/>
                </a:gradFill>
                <a:latin typeface="Segoe UI Light"/>
              </a:rPr>
              <a:t>Principles</a:t>
            </a:r>
          </a:p>
        </p:txBody>
      </p:sp>
      <p:pic>
        <p:nvPicPr>
          <p:cNvPr id="57" name="Picture 56"/>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9545491" y="3076103"/>
            <a:ext cx="752958" cy="1190000"/>
          </a:xfrm>
          <a:prstGeom prst="rect">
            <a:avLst/>
          </a:prstGeom>
        </p:spPr>
      </p:pic>
      <p:pic>
        <p:nvPicPr>
          <p:cNvPr id="58" name="Picture 57"/>
          <p:cNvPicPr>
            <a:picLocks noChangeAspect="1"/>
          </p:cNvPicPr>
          <p:nvPr/>
        </p:nvPicPr>
        <p:blipFill rotWithShape="1">
          <a:blip r:embed="rId4">
            <a:duotone>
              <a:schemeClr val="accent1">
                <a:shade val="45000"/>
                <a:satMod val="135000"/>
              </a:schemeClr>
              <a:prstClr val="white"/>
            </a:duotone>
          </a:blip>
          <a:srcRect r="52385"/>
          <a:stretch/>
        </p:blipFill>
        <p:spPr>
          <a:xfrm>
            <a:off x="7202344" y="2101348"/>
            <a:ext cx="1229244" cy="4004411"/>
          </a:xfrm>
          <a:prstGeom prst="rect">
            <a:avLst/>
          </a:prstGeom>
        </p:spPr>
      </p:pic>
      <p:pic>
        <p:nvPicPr>
          <p:cNvPr id="59" name="Picture 58"/>
          <p:cNvPicPr>
            <a:picLocks noChangeAspect="1"/>
          </p:cNvPicPr>
          <p:nvPr/>
        </p:nvPicPr>
        <p:blipFill rotWithShape="1">
          <a:blip r:embed="rId4">
            <a:duotone>
              <a:schemeClr val="accent1">
                <a:shade val="45000"/>
                <a:satMod val="135000"/>
              </a:schemeClr>
              <a:prstClr val="white"/>
            </a:duotone>
          </a:blip>
          <a:srcRect l="45908"/>
          <a:stretch/>
        </p:blipFill>
        <p:spPr>
          <a:xfrm>
            <a:off x="7662212" y="2925020"/>
            <a:ext cx="1396454" cy="4004411"/>
          </a:xfrm>
          <a:prstGeom prst="rect">
            <a:avLst/>
          </a:prstGeom>
        </p:spPr>
      </p:pic>
      <p:grpSp>
        <p:nvGrpSpPr>
          <p:cNvPr id="60" name="Group 59"/>
          <p:cNvGrpSpPr/>
          <p:nvPr/>
        </p:nvGrpSpPr>
        <p:grpSpPr>
          <a:xfrm>
            <a:off x="5773016" y="5333784"/>
            <a:ext cx="6906334" cy="2189345"/>
            <a:chOff x="-924524" y="5149390"/>
            <a:chExt cx="6771530" cy="2146612"/>
          </a:xfrm>
        </p:grpSpPr>
        <p:pic>
          <p:nvPicPr>
            <p:cNvPr id="61" name="Picture 60"/>
            <p:cNvPicPr>
              <a:picLocks noChangeAspect="1"/>
            </p:cNvPicPr>
            <p:nvPr/>
          </p:nvPicPr>
          <p:blipFill>
            <a:blip r:embed="rId5"/>
            <a:stretch>
              <a:fillRect/>
            </a:stretch>
          </p:blipFill>
          <p:spPr>
            <a:xfrm>
              <a:off x="2176557" y="5689480"/>
              <a:ext cx="3670449" cy="1521304"/>
            </a:xfrm>
            <a:prstGeom prst="rect">
              <a:avLst/>
            </a:prstGeom>
          </p:spPr>
        </p:pic>
        <p:grpSp>
          <p:nvGrpSpPr>
            <p:cNvPr id="62" name="Group 61"/>
            <p:cNvGrpSpPr/>
            <p:nvPr/>
          </p:nvGrpSpPr>
          <p:grpSpPr>
            <a:xfrm>
              <a:off x="-924524" y="5149390"/>
              <a:ext cx="6320686" cy="2146612"/>
              <a:chOff x="-924524" y="5263960"/>
              <a:chExt cx="6320686" cy="2146612"/>
            </a:xfrm>
          </p:grpSpPr>
          <p:pic>
            <p:nvPicPr>
              <p:cNvPr id="63" name="Picture 62"/>
              <p:cNvPicPr>
                <a:picLocks noChangeAspect="1"/>
              </p:cNvPicPr>
              <p:nvPr/>
            </p:nvPicPr>
            <p:blipFill>
              <a:blip r:embed="rId5"/>
              <a:stretch>
                <a:fillRect/>
              </a:stretch>
            </p:blipFill>
            <p:spPr>
              <a:xfrm>
                <a:off x="217032" y="5263960"/>
                <a:ext cx="5179130" cy="2146612"/>
              </a:xfrm>
              <a:prstGeom prst="rect">
                <a:avLst/>
              </a:prstGeom>
            </p:spPr>
          </p:pic>
          <p:pic>
            <p:nvPicPr>
              <p:cNvPr id="64" name="Picture 63"/>
              <p:cNvPicPr>
                <a:picLocks noChangeAspect="1"/>
              </p:cNvPicPr>
              <p:nvPr/>
            </p:nvPicPr>
            <p:blipFill>
              <a:blip r:embed="rId5">
                <a:grayscl/>
              </a:blip>
              <a:stretch>
                <a:fillRect/>
              </a:stretch>
            </p:blipFill>
            <p:spPr>
              <a:xfrm>
                <a:off x="-924524" y="5426598"/>
                <a:ext cx="3670449" cy="1521304"/>
              </a:xfrm>
              <a:prstGeom prst="rect">
                <a:avLst/>
              </a:prstGeom>
            </p:spPr>
          </p:pic>
        </p:grpSp>
      </p:grpSp>
    </p:spTree>
    <p:extLst>
      <p:ext uri="{BB962C8B-B14F-4D97-AF65-F5344CB8AC3E}">
        <p14:creationId xmlns:p14="http://schemas.microsoft.com/office/powerpoint/2010/main" val="3023664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SharePoint Framework</a:t>
            </a:r>
          </a:p>
        </p:txBody>
      </p:sp>
      <p:grpSp>
        <p:nvGrpSpPr>
          <p:cNvPr id="6" name="Group 5"/>
          <p:cNvGrpSpPr/>
          <p:nvPr/>
        </p:nvGrpSpPr>
        <p:grpSpPr>
          <a:xfrm>
            <a:off x="6440484" y="1536545"/>
            <a:ext cx="5530765" cy="4702753"/>
            <a:chOff x="6440608" y="1425577"/>
            <a:chExt cx="5533905" cy="4705423"/>
          </a:xfrm>
        </p:grpSpPr>
        <p:pic>
          <p:nvPicPr>
            <p:cNvPr id="18" name="Picture 1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63958" y="1425577"/>
              <a:ext cx="1334644" cy="2732280"/>
            </a:xfrm>
            <a:prstGeom prst="rect">
              <a:avLst/>
            </a:prstGeom>
          </p:spPr>
        </p:pic>
        <p:sp>
          <p:nvSpPr>
            <p:cNvPr id="19" name="Left-Right Arrow 18"/>
            <p:cNvSpPr/>
            <p:nvPr/>
          </p:nvSpPr>
          <p:spPr bwMode="auto">
            <a:xfrm>
              <a:off x="6440608" y="4370583"/>
              <a:ext cx="5533905" cy="244914"/>
            </a:xfrm>
            <a:prstGeom prst="lef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0" name="TextBox 19"/>
            <p:cNvSpPr txBox="1"/>
            <p:nvPr/>
          </p:nvSpPr>
          <p:spPr>
            <a:xfrm>
              <a:off x="7467031" y="4551680"/>
              <a:ext cx="3500700" cy="647314"/>
            </a:xfrm>
            <a:prstGeom prst="rect">
              <a:avLst/>
            </a:prstGeom>
            <a:noFill/>
          </p:spPr>
          <p:txBody>
            <a:bodyPr wrap="none" lIns="186415" tIns="149133" rIns="186415" bIns="149133" rtlCol="0">
              <a:spAutoFit/>
            </a:bodyPr>
            <a:lstStyle/>
            <a:p>
              <a:pPr marL="0" marR="0" lvl="0" indent="0" defTabSz="932060"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gradFill>
                    <a:gsLst>
                      <a:gs pos="5660">
                        <a:schemeClr val="tx2"/>
                      </a:gs>
                      <a:gs pos="38000">
                        <a:schemeClr val="tx2"/>
                      </a:gs>
                    </a:gsLst>
                    <a:lin ang="5400000" scaled="0"/>
                  </a:gradFill>
                  <a:effectLst/>
                  <a:uLnTx/>
                  <a:uFillTx/>
                </a:rPr>
                <a:t>SharePoint Framework</a:t>
              </a:r>
            </a:p>
          </p:txBody>
        </p:sp>
        <p:sp>
          <p:nvSpPr>
            <p:cNvPr id="21" name="Rectangle 20"/>
            <p:cNvSpPr/>
            <p:nvPr/>
          </p:nvSpPr>
          <p:spPr bwMode="auto">
            <a:xfrm>
              <a:off x="9148012" y="5390465"/>
              <a:ext cx="2826501"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LOB Systems and Cloud Services</a:t>
              </a:r>
            </a:p>
          </p:txBody>
        </p:sp>
        <p:sp>
          <p:nvSpPr>
            <p:cNvPr id="17" name="Rectangle 16"/>
            <p:cNvSpPr/>
            <p:nvPr/>
          </p:nvSpPr>
          <p:spPr bwMode="auto">
            <a:xfrm>
              <a:off x="10448741" y="5179981"/>
              <a:ext cx="233012" cy="4209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 name="Rectangle 21"/>
            <p:cNvSpPr/>
            <p:nvPr/>
          </p:nvSpPr>
          <p:spPr bwMode="auto">
            <a:xfrm>
              <a:off x="6440609" y="5390465"/>
              <a:ext cx="2533707"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Microsoft Graph</a:t>
              </a:r>
            </a:p>
          </p:txBody>
        </p:sp>
        <p:sp>
          <p:nvSpPr>
            <p:cNvPr id="3" name="Rectangle 2"/>
            <p:cNvSpPr/>
            <p:nvPr/>
          </p:nvSpPr>
          <p:spPr bwMode="auto">
            <a:xfrm>
              <a:off x="7590956" y="5159125"/>
              <a:ext cx="233012" cy="4209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 name="Up-Down Arrow 23"/>
            <p:cNvSpPr/>
            <p:nvPr/>
          </p:nvSpPr>
          <p:spPr bwMode="auto">
            <a:xfrm>
              <a:off x="7629745"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6" name="Up-Down Arrow 25"/>
            <p:cNvSpPr/>
            <p:nvPr/>
          </p:nvSpPr>
          <p:spPr bwMode="auto">
            <a:xfrm>
              <a:off x="10483544"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pic>
          <p:nvPicPr>
            <p:cNvPr id="13" name="Picture 12"/>
            <p:cNvPicPr>
              <a:picLocks noChangeAspect="1"/>
            </p:cNvPicPr>
            <p:nvPr/>
          </p:nvPicPr>
          <p:blipFill rotWithShape="1">
            <a:blip r:embed="rId4"/>
            <a:srcRect l="869" t="1438" r="865" b="979"/>
            <a:stretch/>
          </p:blipFill>
          <p:spPr>
            <a:xfrm>
              <a:off x="8048221" y="1425577"/>
              <a:ext cx="3926292" cy="2732280"/>
            </a:xfrm>
            <a:prstGeom prst="rect">
              <a:avLst/>
            </a:prstGeom>
            <a:solidFill>
              <a:schemeClr val="tx1"/>
            </a:solidFill>
            <a:ln>
              <a:solidFill>
                <a:schemeClr val="bg2"/>
              </a:solidFill>
            </a:ln>
          </p:spPr>
        </p:pic>
        <p:sp>
          <p:nvSpPr>
            <p:cNvPr id="27" name="WP Emphasis 2"/>
            <p:cNvSpPr/>
            <p:nvPr/>
          </p:nvSpPr>
          <p:spPr bwMode="auto">
            <a:xfrm>
              <a:off x="9324056" y="2156218"/>
              <a:ext cx="1347505" cy="1687885"/>
            </a:xfrm>
            <a:prstGeom prst="rect">
              <a:avLst/>
            </a:prstGeom>
            <a:noFill/>
            <a:ln w="285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6" tIns="45688" rIns="45688" bIns="91376" numCol="1" spcCol="0" rtlCol="0" fromWordArt="0" anchor="b" anchorCtr="0" forceAA="0" compatLnSpc="1">
              <a:prstTxWarp prst="textNoShape">
                <a:avLst/>
              </a:prstTxWarp>
              <a:noAutofit/>
            </a:bodyPr>
            <a:lstStyle/>
            <a:p>
              <a:pPr marL="0" marR="0" lvl="0" indent="0" algn="ctr" defTabSz="91322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8" name="Group 7"/>
          <p:cNvGrpSpPr/>
          <p:nvPr/>
        </p:nvGrpSpPr>
        <p:grpSpPr>
          <a:xfrm>
            <a:off x="343886" y="1536545"/>
            <a:ext cx="5482380" cy="3653731"/>
            <a:chOff x="271722" y="2416520"/>
            <a:chExt cx="5376132" cy="3582922"/>
          </a:xfrm>
        </p:grpSpPr>
        <p:sp>
          <p:nvSpPr>
            <p:cNvPr id="10" name="Text Placeholder 1"/>
            <p:cNvSpPr txBox="1">
              <a:spLocks/>
            </p:cNvSpPr>
            <p:nvPr/>
          </p:nvSpPr>
          <p:spPr>
            <a:xfrm>
              <a:off x="271722" y="2416520"/>
              <a:ext cx="5376132" cy="3582922"/>
            </a:xfrm>
            <a:prstGeom prst="rect">
              <a:avLst/>
            </a:prstGeom>
          </p:spPr>
          <p:txBody>
            <a:bodyPr vert="horz" wrap="square" lIns="182776" tIns="93207" rIns="149133" bIns="93207"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Modern client-side development</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Lightweight web and mobile</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Powers our own experiences</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Backward compatible </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10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Supports open source tools </a:t>
              </a:r>
              <a:b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b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&amp; JavaScript web frameworks</a:t>
              </a:r>
            </a:p>
          </p:txBody>
        </p:sp>
        <p:grpSp>
          <p:nvGrpSpPr>
            <p:cNvPr id="4" name="Group 3"/>
            <p:cNvGrpSpPr/>
            <p:nvPr/>
          </p:nvGrpSpPr>
          <p:grpSpPr>
            <a:xfrm>
              <a:off x="437924" y="3021931"/>
              <a:ext cx="5209930" cy="1909214"/>
              <a:chOff x="437924" y="3021931"/>
              <a:chExt cx="5209930" cy="1909214"/>
            </a:xfrm>
          </p:grpSpPr>
          <p:cxnSp>
            <p:nvCxnSpPr>
              <p:cNvPr id="11" name="Straight Connector 10"/>
              <p:cNvCxnSpPr/>
              <p:nvPr/>
            </p:nvCxnSpPr>
            <p:spPr>
              <a:xfrm>
                <a:off x="437924" y="3021931"/>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37924" y="4296607"/>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37924" y="3659269"/>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37924" y="4931145"/>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18156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par>
                                <p:cTn id="10" presetID="2" presetClass="entr" presetSubtype="2" decel="10000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000" fill="hold"/>
                                        <p:tgtEl>
                                          <p:spTgt spid="6"/>
                                        </p:tgtEl>
                                        <p:attrNameLst>
                                          <p:attrName>ppt_x</p:attrName>
                                        </p:attrNameLst>
                                      </p:cBhvr>
                                      <p:tavLst>
                                        <p:tav tm="0">
                                          <p:val>
                                            <p:strVal val="1+#ppt_w/2"/>
                                          </p:val>
                                        </p:tav>
                                        <p:tav tm="100000">
                                          <p:val>
                                            <p:strVal val="#ppt_x"/>
                                          </p:val>
                                        </p:tav>
                                      </p:tavLst>
                                    </p:anim>
                                    <p:anim calcmode="lin" valueType="num">
                                      <p:cBhvr additive="base">
                                        <p:cTn id="13" dur="1000" fill="hold"/>
                                        <p:tgtEl>
                                          <p:spTgt spid="6"/>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What’s a modern</a:t>
            </a:r>
            <a:r>
              <a:rPr lang="en-US" dirty="0"/>
              <a:t> </a:t>
            </a:r>
            <a:r>
              <a:rPr lang="en-US"/>
              <a:t>page?</a:t>
            </a:r>
            <a:endParaRPr lang="en-US" dirty="0"/>
          </a:p>
        </p:txBody>
      </p:sp>
      <p:pic>
        <p:nvPicPr>
          <p:cNvPr id="8" name="Picture Placeholder 7" descr="A person standing in front of a mirror posing for the camera&#10;&#10;Description automatically generated">
            <a:extLst>
              <a:ext uri="{FF2B5EF4-FFF2-40B4-BE49-F238E27FC236}">
                <a16:creationId xmlns:a16="http://schemas.microsoft.com/office/drawing/2014/main" id="{ACD89AD0-BB7E-4055-AD80-B159747E1585}"/>
              </a:ext>
            </a:extLst>
          </p:cNvPr>
          <p:cNvPicPr>
            <a:picLocks noGrp="1" noChangeAspect="1"/>
          </p:cNvPicPr>
          <p:nvPr>
            <p:ph type="pic" sz="quarter" idx="10"/>
          </p:nvPr>
        </p:nvPicPr>
        <p:blipFill>
          <a:blip r:embed="rId3"/>
          <a:srcRect l="20367" r="20367"/>
          <a:stretch>
            <a:fillRect/>
          </a:stretch>
        </p:blipFill>
        <p:spPr/>
      </p:pic>
      <p:sp>
        <p:nvSpPr>
          <p:cNvPr id="4" name="TextBox 3"/>
          <p:cNvSpPr txBox="1"/>
          <p:nvPr/>
        </p:nvSpPr>
        <p:spPr>
          <a:xfrm>
            <a:off x="274639" y="2963862"/>
            <a:ext cx="5714998" cy="267457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rendered</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Natively responsive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web parts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and persisted caches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Mobile optimized</a:t>
            </a:r>
          </a:p>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6087080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Easily create powerful, beautiful looking pages</a:t>
            </a:r>
          </a:p>
          <a:p>
            <a:pPr lvl="1"/>
            <a:r>
              <a:rPr lang="en-US" dirty="0"/>
              <a:t>Communicate ideas and information using our new authoring canvas and gallery of web parts.</a:t>
            </a:r>
          </a:p>
          <a:p>
            <a:endParaRPr lang="en-US" dirty="0"/>
          </a:p>
          <a:p>
            <a:r>
              <a:rPr lang="en-US" dirty="0"/>
              <a:t>Modern building blocks</a:t>
            </a:r>
          </a:p>
          <a:p>
            <a:pPr lvl="1"/>
            <a:r>
              <a:rPr lang="en-US" dirty="0"/>
              <a:t>Authoring canvas and web parts are built using client-side HTML and JavaScript. Pages are reusable in custom applications</a:t>
            </a:r>
          </a:p>
          <a:p>
            <a:endParaRPr lang="en-US" dirty="0"/>
          </a:p>
          <a:p>
            <a:r>
              <a:rPr lang="en-US" dirty="0"/>
              <a:t>Mobile support is built in from the start</a:t>
            </a:r>
          </a:p>
          <a:p>
            <a:pPr lvl="1"/>
            <a:r>
              <a:rPr lang="en-US" dirty="0"/>
              <a:t>Content reflows across device sizes and pages are fast and fluid.</a:t>
            </a:r>
          </a:p>
          <a:p>
            <a:endParaRPr lang="en-US" dirty="0"/>
          </a:p>
          <a:p>
            <a:r>
              <a:rPr lang="en-US" dirty="0"/>
              <a:t>Pages get better with the Microsoft Graph</a:t>
            </a:r>
          </a:p>
          <a:p>
            <a:pPr lvl="1"/>
            <a:r>
              <a:rPr lang="en-US" dirty="0"/>
              <a:t>Authors can leverage Microsoft Graph to surface relevant pages to the people that need to read them. </a:t>
            </a:r>
          </a:p>
        </p:txBody>
      </p:sp>
      <p:sp>
        <p:nvSpPr>
          <p:cNvPr id="17" name="Title 16"/>
          <p:cNvSpPr>
            <a:spLocks noGrp="1"/>
          </p:cNvSpPr>
          <p:nvPr>
            <p:ph type="title"/>
          </p:nvPr>
        </p:nvSpPr>
        <p:spPr/>
        <p:txBody>
          <a:bodyPr/>
          <a:lstStyle/>
          <a:p>
            <a:r>
              <a:rPr lang="en-US" dirty="0"/>
              <a:t>Modern Site Pages</a:t>
            </a:r>
          </a:p>
        </p:txBody>
      </p:sp>
    </p:spTree>
    <p:extLst>
      <p:ext uri="{BB962C8B-B14F-4D97-AF65-F5344CB8AC3E}">
        <p14:creationId xmlns:p14="http://schemas.microsoft.com/office/powerpoint/2010/main" val="2344081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1000"/>
                                        <p:tgtEl>
                                          <p:spTgt spid="6">
                                            <p:txEl>
                                              <p:pRg st="3" end="3"/>
                                            </p:txEl>
                                          </p:spTgt>
                                        </p:tgtEl>
                                      </p:cBhvr>
                                    </p:animEffect>
                                    <p:anim calcmode="lin" valueType="num">
                                      <p:cBhvr>
                                        <p:cTn id="20"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1000"/>
                                        <p:tgtEl>
                                          <p:spTgt spid="6">
                                            <p:txEl>
                                              <p:pRg st="4" end="4"/>
                                            </p:txEl>
                                          </p:spTgt>
                                        </p:tgtEl>
                                      </p:cBhvr>
                                    </p:animEffect>
                                    <p:anim calcmode="lin" valueType="num">
                                      <p:cBhvr>
                                        <p:cTn id="25"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1000"/>
                                        <p:tgtEl>
                                          <p:spTgt spid="6">
                                            <p:txEl>
                                              <p:pRg st="6" end="6"/>
                                            </p:txEl>
                                          </p:spTgt>
                                        </p:tgtEl>
                                      </p:cBhvr>
                                    </p:animEffect>
                                    <p:anim calcmode="lin" valueType="num">
                                      <p:cBhvr>
                                        <p:cTn id="32"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6" end="6"/>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1000"/>
                                        <p:tgtEl>
                                          <p:spTgt spid="6">
                                            <p:txEl>
                                              <p:pRg st="7" end="7"/>
                                            </p:txEl>
                                          </p:spTgt>
                                        </p:tgtEl>
                                      </p:cBhvr>
                                    </p:animEffect>
                                    <p:anim calcmode="lin" valueType="num">
                                      <p:cBhvr>
                                        <p:cTn id="37"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8"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animEffect transition="in" filter="fade">
                                      <p:cBhvr>
                                        <p:cTn id="43" dur="1000"/>
                                        <p:tgtEl>
                                          <p:spTgt spid="6">
                                            <p:txEl>
                                              <p:pRg st="9" end="9"/>
                                            </p:txEl>
                                          </p:spTgt>
                                        </p:tgtEl>
                                      </p:cBhvr>
                                    </p:animEffect>
                                    <p:anim calcmode="lin" valueType="num">
                                      <p:cBhvr>
                                        <p:cTn id="44"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45" dur="1000" fill="hold"/>
                                        <p:tgtEl>
                                          <p:spTgt spid="6">
                                            <p:txEl>
                                              <p:pRg st="9" end="9"/>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6">
                                            <p:txEl>
                                              <p:pRg st="10" end="10"/>
                                            </p:txEl>
                                          </p:spTgt>
                                        </p:tgtEl>
                                        <p:attrNameLst>
                                          <p:attrName>style.visibility</p:attrName>
                                        </p:attrNameLst>
                                      </p:cBhvr>
                                      <p:to>
                                        <p:strVal val="visible"/>
                                      </p:to>
                                    </p:set>
                                    <p:animEffect transition="in" filter="fade">
                                      <p:cBhvr>
                                        <p:cTn id="48" dur="1000"/>
                                        <p:tgtEl>
                                          <p:spTgt spid="6">
                                            <p:txEl>
                                              <p:pRg st="10" end="10"/>
                                            </p:txEl>
                                          </p:spTgt>
                                        </p:tgtEl>
                                      </p:cBhvr>
                                    </p:animEffect>
                                    <p:anim calcmode="lin" valueType="num">
                                      <p:cBhvr>
                                        <p:cTn id="49"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50" dur="10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Is all SP Online development in JavaScript? </a:t>
            </a:r>
            <a:endParaRPr lang="fi-FI" dirty="0"/>
          </a:p>
        </p:txBody>
      </p:sp>
      <p:sp>
        <p:nvSpPr>
          <p:cNvPr id="4" name="Rectangle 3">
            <a:extLst>
              <a:ext uri="{FF2B5EF4-FFF2-40B4-BE49-F238E27FC236}">
                <a16:creationId xmlns:a16="http://schemas.microsoft.com/office/drawing/2014/main" id="{32AC4456-3070-4EA1-8801-B6250D17D15D}"/>
              </a:ext>
            </a:extLst>
          </p:cNvPr>
          <p:cNvSpPr/>
          <p:nvPr/>
        </p:nvSpPr>
        <p:spPr>
          <a:xfrm>
            <a:off x="464400" y="2389723"/>
            <a:ext cx="2888932" cy="2646878"/>
          </a:xfrm>
          <a:prstGeom prst="rect">
            <a:avLst/>
          </a:prstGeom>
        </p:spPr>
        <p:txBody>
          <a:bodyPr wrap="none">
            <a:spAutoFit/>
          </a:bodyPr>
          <a:lstStyle/>
          <a:p>
            <a:r>
              <a:rPr lang="en-US" sz="16600" dirty="0">
                <a:solidFill>
                  <a:schemeClr val="tx2"/>
                </a:solidFill>
                <a:latin typeface="+mj-lt"/>
              </a:rPr>
              <a:t>No</a:t>
            </a:r>
          </a:p>
        </p:txBody>
      </p:sp>
      <p:grpSp>
        <p:nvGrpSpPr>
          <p:cNvPr id="5" name="Group 4">
            <a:extLst>
              <a:ext uri="{FF2B5EF4-FFF2-40B4-BE49-F238E27FC236}">
                <a16:creationId xmlns:a16="http://schemas.microsoft.com/office/drawing/2014/main" id="{5AB9F5DE-BCD7-4B56-9BF8-F58502CC17B7}"/>
              </a:ext>
            </a:extLst>
          </p:cNvPr>
          <p:cNvGrpSpPr/>
          <p:nvPr/>
        </p:nvGrpSpPr>
        <p:grpSpPr>
          <a:xfrm>
            <a:off x="3905473" y="1597138"/>
            <a:ext cx="7325428" cy="1387362"/>
            <a:chOff x="822700" y="1409030"/>
            <a:chExt cx="2998699" cy="648072"/>
          </a:xfrm>
        </p:grpSpPr>
        <p:sp>
          <p:nvSpPr>
            <p:cNvPr id="6" name="Rectangle 5">
              <a:extLst>
                <a:ext uri="{FF2B5EF4-FFF2-40B4-BE49-F238E27FC236}">
                  <a16:creationId xmlns:a16="http://schemas.microsoft.com/office/drawing/2014/main" id="{CDA7CAC5-FB4D-46EA-B0B8-B577614BFD8E}"/>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Rectangle 6">
              <a:extLst>
                <a:ext uri="{FF2B5EF4-FFF2-40B4-BE49-F238E27FC236}">
                  <a16:creationId xmlns:a16="http://schemas.microsoft.com/office/drawing/2014/main" id="{E8BB6357-ADD8-4AC2-AF6F-B7BADD528DDE}"/>
                </a:ext>
              </a:extLst>
            </p:cNvPr>
            <p:cNvSpPr/>
            <p:nvPr/>
          </p:nvSpPr>
          <p:spPr bwMode="auto">
            <a:xfrm>
              <a:off x="872875" y="1409030"/>
              <a:ext cx="2948524"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400" dirty="0">
                  <a:solidFill>
                    <a:schemeClr val="tx1"/>
                  </a:solidFill>
                  <a:latin typeface="+mj-lt"/>
                </a:rPr>
                <a:t>In similar ways as with SharePoint Add-in model, server-side development is needed for back end services</a:t>
              </a:r>
            </a:p>
          </p:txBody>
        </p:sp>
      </p:grpSp>
      <p:grpSp>
        <p:nvGrpSpPr>
          <p:cNvPr id="8" name="Group 7">
            <a:extLst>
              <a:ext uri="{FF2B5EF4-FFF2-40B4-BE49-F238E27FC236}">
                <a16:creationId xmlns:a16="http://schemas.microsoft.com/office/drawing/2014/main" id="{AD74524B-4973-4DB2-B83C-B24534141449}"/>
              </a:ext>
            </a:extLst>
          </p:cNvPr>
          <p:cNvGrpSpPr/>
          <p:nvPr/>
        </p:nvGrpSpPr>
        <p:grpSpPr>
          <a:xfrm>
            <a:off x="3905473" y="3097988"/>
            <a:ext cx="7325428" cy="1387362"/>
            <a:chOff x="822700" y="1409030"/>
            <a:chExt cx="2998699" cy="648072"/>
          </a:xfrm>
        </p:grpSpPr>
        <p:sp>
          <p:nvSpPr>
            <p:cNvPr id="9" name="Rectangle 8">
              <a:extLst>
                <a:ext uri="{FF2B5EF4-FFF2-40B4-BE49-F238E27FC236}">
                  <a16:creationId xmlns:a16="http://schemas.microsoft.com/office/drawing/2014/main" id="{6FA6742E-A5D0-4D28-8F5B-692092654B70}"/>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Rectangle 9">
              <a:extLst>
                <a:ext uri="{FF2B5EF4-FFF2-40B4-BE49-F238E27FC236}">
                  <a16:creationId xmlns:a16="http://schemas.microsoft.com/office/drawing/2014/main" id="{7045B3B9-ED8B-4B9A-9CA4-C66AC4BA627D}"/>
                </a:ext>
              </a:extLst>
            </p:cNvPr>
            <p:cNvSpPr/>
            <p:nvPr/>
          </p:nvSpPr>
          <p:spPr bwMode="auto">
            <a:xfrm>
              <a:off x="872875" y="1409030"/>
              <a:ext cx="2948524"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400" dirty="0">
                  <a:solidFill>
                    <a:schemeClr val="tx1"/>
                  </a:solidFill>
                  <a:latin typeface="+mj-lt"/>
                </a:rPr>
                <a:t>SharePoint Framework concentrates on user interface, not on fundamentals around the API usage</a:t>
              </a:r>
            </a:p>
          </p:txBody>
        </p:sp>
      </p:grpSp>
      <p:grpSp>
        <p:nvGrpSpPr>
          <p:cNvPr id="11" name="Group 10">
            <a:extLst>
              <a:ext uri="{FF2B5EF4-FFF2-40B4-BE49-F238E27FC236}">
                <a16:creationId xmlns:a16="http://schemas.microsoft.com/office/drawing/2014/main" id="{EAEF269E-4014-4D4E-81F3-6C8A80887669}"/>
              </a:ext>
            </a:extLst>
          </p:cNvPr>
          <p:cNvGrpSpPr/>
          <p:nvPr/>
        </p:nvGrpSpPr>
        <p:grpSpPr>
          <a:xfrm>
            <a:off x="3905473" y="4598838"/>
            <a:ext cx="7325428" cy="1387362"/>
            <a:chOff x="822700" y="1409030"/>
            <a:chExt cx="2998699" cy="648072"/>
          </a:xfrm>
        </p:grpSpPr>
        <p:sp>
          <p:nvSpPr>
            <p:cNvPr id="12" name="Rectangle 11">
              <a:extLst>
                <a:ext uri="{FF2B5EF4-FFF2-40B4-BE49-F238E27FC236}">
                  <a16:creationId xmlns:a16="http://schemas.microsoft.com/office/drawing/2014/main" id="{E88411FA-35F9-42A9-A4FE-1CA072657ECD}"/>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Rectangle 12">
              <a:extLst>
                <a:ext uri="{FF2B5EF4-FFF2-40B4-BE49-F238E27FC236}">
                  <a16:creationId xmlns:a16="http://schemas.microsoft.com/office/drawing/2014/main" id="{B0A0A717-D663-4911-87A6-A010E7BECFD7}"/>
                </a:ext>
              </a:extLst>
            </p:cNvPr>
            <p:cNvSpPr/>
            <p:nvPr/>
          </p:nvSpPr>
          <p:spPr bwMode="auto">
            <a:xfrm>
              <a:off x="872875" y="1409030"/>
              <a:ext cx="2948524"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400" dirty="0">
                  <a:solidFill>
                    <a:schemeClr val="tx1"/>
                  </a:solidFill>
                  <a:latin typeface="+mj-lt"/>
                </a:rPr>
                <a:t>You should be considering hosting your business logic and long running tasks in Azure, for example using Azure Functions or custom </a:t>
              </a:r>
              <a:r>
                <a:rPr lang="en-US" sz="2400" dirty="0" err="1">
                  <a:solidFill>
                    <a:schemeClr val="tx1"/>
                  </a:solidFill>
                  <a:latin typeface="+mj-lt"/>
                </a:rPr>
                <a:t>WebAPIs</a:t>
              </a:r>
              <a:endParaRPr lang="en-US" sz="2400" dirty="0">
                <a:solidFill>
                  <a:schemeClr val="tx1"/>
                </a:solidFill>
                <a:latin typeface="+mj-lt"/>
              </a:endParaRPr>
            </a:p>
          </p:txBody>
        </p:sp>
      </p:grpSp>
    </p:spTree>
    <p:extLst>
      <p:ext uri="{BB962C8B-B14F-4D97-AF65-F5344CB8AC3E}">
        <p14:creationId xmlns:p14="http://schemas.microsoft.com/office/powerpoint/2010/main" val="35671636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50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100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5BC334-E983-C34C-841A-F33A28B1440F}"/>
              </a:ext>
            </a:extLst>
          </p:cNvPr>
          <p:cNvSpPr>
            <a:spLocks noGrp="1"/>
          </p:cNvSpPr>
          <p:nvPr>
            <p:ph type="body" sz="quarter" idx="10"/>
          </p:nvPr>
        </p:nvSpPr>
        <p:spPr>
          <a:xfrm>
            <a:off x="464400" y="1212850"/>
            <a:ext cx="11574000" cy="1735860"/>
          </a:xfrm>
        </p:spPr>
        <p:txBody>
          <a:bodyPr/>
          <a:lstStyle/>
          <a:p>
            <a:r>
              <a:rPr lang="en-US" dirty="0"/>
              <a:t>Sign up for an Office 365 Developer Tenant</a:t>
            </a:r>
          </a:p>
          <a:p>
            <a:r>
              <a:rPr lang="en-US" dirty="0"/>
              <a:t>Create app catalog site</a:t>
            </a:r>
          </a:p>
          <a:p>
            <a:r>
              <a:rPr lang="en-US" dirty="0"/>
              <a:t>Create a new site collection for testing – dev or normal</a:t>
            </a:r>
          </a:p>
          <a:p>
            <a:r>
              <a:rPr lang="en-US" dirty="0"/>
              <a:t>Use online workbench to test your code</a:t>
            </a:r>
          </a:p>
        </p:txBody>
      </p:sp>
      <p:sp>
        <p:nvSpPr>
          <p:cNvPr id="3" name="Title 2"/>
          <p:cNvSpPr>
            <a:spLocks noGrp="1"/>
          </p:cNvSpPr>
          <p:nvPr>
            <p:ph type="title"/>
          </p:nvPr>
        </p:nvSpPr>
        <p:spPr/>
        <p:txBody>
          <a:bodyPr/>
          <a:lstStyle/>
          <a:p>
            <a:r>
              <a:rPr lang="en-US"/>
              <a:t>Office 365 Developer Tenant Setup Steps</a:t>
            </a:r>
          </a:p>
        </p:txBody>
      </p:sp>
      <p:sp>
        <p:nvSpPr>
          <p:cNvPr id="6" name="Rectangle 5">
            <a:extLst>
              <a:ext uri="{FF2B5EF4-FFF2-40B4-BE49-F238E27FC236}">
                <a16:creationId xmlns:a16="http://schemas.microsoft.com/office/drawing/2014/main" id="{6CBE7B71-BCB9-4CB1-AAEB-2C1A801999EC}"/>
              </a:ext>
            </a:extLst>
          </p:cNvPr>
          <p:cNvSpPr/>
          <p:nvPr/>
        </p:nvSpPr>
        <p:spPr>
          <a:xfrm rot="155487">
            <a:off x="6893184" y="3959884"/>
            <a:ext cx="5330305" cy="2646878"/>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txBody>
          <a:bodyPr wrap="none" lIns="91440" tIns="45720" rIns="91440" bIns="45720">
            <a:spAutoFit/>
          </a:bodyPr>
          <a:lstStyle/>
          <a:p>
            <a:pPr algn="ctr"/>
            <a:r>
              <a:rPr lang="en-US" sz="16600" dirty="0">
                <a:ln w="0"/>
                <a:solidFill>
                  <a:schemeClr val="accent1"/>
                </a:solidFill>
                <a:effectLst>
                  <a:outerShdw blurRad="38100" dist="25400" dir="5400000" algn="ctr" rotWithShape="0">
                    <a:srgbClr val="6E747A">
                      <a:alpha val="43000"/>
                    </a:srgbClr>
                  </a:outerShdw>
                </a:effectLst>
              </a:rPr>
              <a:t>1-2-3</a:t>
            </a:r>
          </a:p>
        </p:txBody>
      </p:sp>
    </p:spTree>
    <p:extLst>
      <p:ext uri="{BB962C8B-B14F-4D97-AF65-F5344CB8AC3E}">
        <p14:creationId xmlns:p14="http://schemas.microsoft.com/office/powerpoint/2010/main" val="1009583727"/>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Props1.xml><?xml version="1.0" encoding="utf-8"?>
<ds:datastoreItem xmlns:ds="http://schemas.openxmlformats.org/officeDocument/2006/customXml" ds:itemID="{AB748CBD-0949-444B-9600-75CD9A8FAB3E}">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1454</Words>
  <Application>Microsoft Office PowerPoint</Application>
  <PresentationFormat>Custom</PresentationFormat>
  <Paragraphs>188</Paragraphs>
  <Slides>18</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Calibri</vt:lpstr>
      <vt:lpstr>Consolas</vt:lpstr>
      <vt:lpstr>Segoe UI</vt:lpstr>
      <vt:lpstr>Segoe UI Light</vt:lpstr>
      <vt:lpstr>Segoe UI Semibold</vt:lpstr>
      <vt:lpstr>Segoe UI Semilight</vt:lpstr>
      <vt:lpstr>Wingdings</vt:lpstr>
      <vt:lpstr>Office 365 PPT Template - 2017</vt:lpstr>
      <vt:lpstr>Getting Started with the SharePoint Framework</vt:lpstr>
      <vt:lpstr>Introducing the  SharePoint Framework (SPFx)</vt:lpstr>
      <vt:lpstr>SharePoint UX – Evolving cross versions</vt:lpstr>
      <vt:lpstr>SharePoint Framework Extensibility Principles Build long-term, value-added services for enterprise mobility</vt:lpstr>
      <vt:lpstr>SharePoint Framework</vt:lpstr>
      <vt:lpstr>What’s a modern page?</vt:lpstr>
      <vt:lpstr>Modern Site Pages</vt:lpstr>
      <vt:lpstr>Is all SP Online development in JavaScript? </vt:lpstr>
      <vt:lpstr>Office 365 Developer Tenant Setup Steps</vt:lpstr>
      <vt:lpstr>Sign up for an Office 365 Developer Tenant</vt:lpstr>
      <vt:lpstr>Create App Catalog Site</vt:lpstr>
      <vt:lpstr>Create a new Development Site collection</vt:lpstr>
      <vt:lpstr>SharePoint Online Hosted Workbench</vt:lpstr>
      <vt:lpstr>Demo Configuring Your Office 365 Environment</vt:lpstr>
      <vt:lpstr>Summary</vt:lpstr>
      <vt:lpstr>Reading further</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2019-12-01T14:19:53Z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vesaj@microsoft.com</vt:lpwstr>
  </property>
  <property fmtid="{D5CDD505-2E9C-101B-9397-08002B2CF9AE}" pid="5" name="MSIP_Label_f42aa342-8706-4288-bd11-ebb85995028c_SetDate">
    <vt:lpwstr>2018-12-20T12:55:35.4497539Z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